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747" r:id="rId3"/>
    <p:sldId id="321" r:id="rId4"/>
    <p:sldId id="322" r:id="rId5"/>
    <p:sldId id="323" r:id="rId6"/>
    <p:sldId id="304" r:id="rId7"/>
    <p:sldId id="307" r:id="rId8"/>
    <p:sldId id="309" r:id="rId9"/>
    <p:sldId id="308" r:id="rId10"/>
    <p:sldId id="310" r:id="rId11"/>
    <p:sldId id="317" r:id="rId12"/>
    <p:sldId id="314" r:id="rId13"/>
    <p:sldId id="318" r:id="rId14"/>
    <p:sldId id="311" r:id="rId15"/>
    <p:sldId id="312" r:id="rId16"/>
    <p:sldId id="313" r:id="rId17"/>
    <p:sldId id="315" r:id="rId18"/>
    <p:sldId id="319" r:id="rId19"/>
    <p:sldId id="320" r:id="rId20"/>
    <p:sldId id="3753" r:id="rId21"/>
    <p:sldId id="3756" r:id="rId22"/>
    <p:sldId id="3757" r:id="rId23"/>
    <p:sldId id="3758" r:id="rId24"/>
    <p:sldId id="324" r:id="rId25"/>
    <p:sldId id="325" r:id="rId26"/>
    <p:sldId id="3754" r:id="rId27"/>
    <p:sldId id="3755" r:id="rId28"/>
    <p:sldId id="3759" r:id="rId29"/>
    <p:sldId id="3760" r:id="rId30"/>
    <p:sldId id="3761" r:id="rId31"/>
    <p:sldId id="3762" r:id="rId32"/>
    <p:sldId id="3763" r:id="rId33"/>
    <p:sldId id="3764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rakipov, Sergey" initials="AS" lastIdx="3" clrIdx="0">
    <p:extLst>
      <p:ext uri="{19B8F6BF-5375-455C-9EA6-DF929625EA0E}">
        <p15:presenceInfo xmlns:p15="http://schemas.microsoft.com/office/powerpoint/2012/main" userId="S::s.abdurakipov@sap.com::a166be15-8561-4362-8237-5c18bc92e5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60" d="100"/>
          <a:sy n="60" d="100"/>
        </p:scale>
        <p:origin x="8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DDC87-E343-49BA-B009-C3EA178EF158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FA94-BA64-4446-9268-0F568CFB0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58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171D-EE51-45D7-931B-F0A55D3C1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DAF77-F7A9-477F-BE89-22A386EBF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404E-A66D-40EB-AD52-9498F5FF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C6B34-A740-4B4F-B889-BDD4B15E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B3C09-A8DF-4E50-9AF8-F4CEA1D0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22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824E-DD1D-4797-B28B-E7F4FBDB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89E17-54C4-4BB9-A485-B8977787C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AC2C7-6ABA-42A8-A843-AB6D4CA8F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FCFB5-0186-4283-ADB6-3BA4E1D1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80727-3493-4A22-A8F3-625FAB0F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85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75646-AA5F-409B-A13A-3AF620DC0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4D70A-FEB2-45F7-AA28-9C45661B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EDA31-1027-4ACA-BCC0-2CE44A73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86431-8475-4F08-BC9D-9DF34A0A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05A74-3058-4A38-A945-6E2952E1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7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BF6D-21F3-48C0-8EE8-16FB8328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55EB-3B14-4EA4-B1B4-C45FA3311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79805-CFB6-4FD3-8C19-CDEE36F6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48D46-F68A-4A66-8821-FAA2B3EE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CA1B0-47DF-4FAC-98CB-086A84FE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3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87D2-D472-4548-8C21-32263E92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E3A50-DD0B-43F7-AD27-FBB728301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D4D11-E55F-47F4-8EA9-DC462990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CF0-FE90-4905-B3E8-8065D567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FDF9-52A0-41CC-B968-BE559CF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58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D447-FD8B-499F-9F3C-AA47A35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C6111-2993-4F2C-8884-898644D94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7388D-0E06-4473-BC24-5654A3F69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80301-51C7-42D3-8CAB-141473CA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E64F7-85F4-4CF6-9CEE-7E8BEE8D9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79AB2-AADA-46B3-9178-A0CADF5E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44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3ED5-45F6-41B1-BED5-DA8BDA0D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E04E8-33B3-4F21-A034-9A3354736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1F0B0-6A08-464F-B609-C99A28274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C369D-E3FF-4F8C-B021-9145CD823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0A08C-E9D4-4C32-A0FF-6B57BF9A7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13E68-31FA-4EC7-B93D-A5CF9A2A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CC4BF-7B0B-4C90-8C6C-8C067C9D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3A5CF-CF23-459C-B35F-A89CF69B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78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BDBA-11E9-460A-9C1B-D12B9408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158E4-5931-40C7-B6A8-EC8DAF3B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FBBB8-71FC-4E12-911F-3EED5D48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57F4C-360B-4373-8FB6-2C74E755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18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50D6A-B36D-4E15-80BA-675EF5AA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358C6-F0E4-4BAC-B745-19A2DA44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14200-96FF-48D2-8F27-E9958CF8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56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FF1E-014F-4CF3-B1BE-3FE864C9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C72EF-493A-4512-96A6-C1EB1007F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212A2-BC75-4A7A-8E47-904297023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7FC72-CEBC-471D-8E68-81546664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5919A-A57A-4FD3-A6E9-38C6563A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BEE0F-1013-42A7-8AC6-0C1F1117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62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8AD2-A124-4F0E-AF3D-369920B5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2DBCF-55C5-4840-B463-164B8CFBD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6F1FC-6639-4E7F-B0E5-6F2153932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C91EC-BC59-42F9-A30A-408C7E033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096E-064C-40EB-8448-DA2810E8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31A84-AD3C-4F31-9168-130B0D5D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59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015D3-6788-4C35-A000-6E9E699FC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A4D2F-5A02-4554-B189-3F34208BA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18153-C89E-43D4-86AA-BD40438ED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BB4F0-4D30-4993-85A7-2189E83B0CFD}" type="datetimeFigureOut">
              <a:rPr lang="ru-RU" smtClean="0"/>
              <a:t>07.02.2020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C0CCD-EBE4-4A3E-B092-DC5C08D4A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68B9-9EAD-45F3-8938-F32BB036B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69B5-9142-4A30-837A-7CCC32EB4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61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CA62-FCD4-4341-BF69-18D5FA18A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Deep Learning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36873-F521-4338-944F-21D0461A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Тонкая настройка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1534107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D7AD-6348-44BE-AD78-0A135643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 </a:t>
            </a:r>
            <a:r>
              <a:rPr lang="ru-RU" dirty="0"/>
              <a:t>моментумом</a:t>
            </a:r>
            <a:br>
              <a:rPr lang="ru-RU" dirty="0"/>
            </a:br>
            <a:r>
              <a:rPr lang="ru-RU" dirty="0"/>
              <a:t>Модификация Нестерова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D2734D-AF48-43E2-86CE-D95DF24D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170" y="3097343"/>
            <a:ext cx="5286375" cy="1724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6BF650-9A8D-4140-8AAE-C13034BF7658}"/>
              </a:ext>
            </a:extLst>
          </p:cNvPr>
          <p:cNvSpPr/>
          <p:nvPr/>
        </p:nvSpPr>
        <p:spPr>
          <a:xfrm>
            <a:off x="1038446" y="1790649"/>
            <a:ext cx="98918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Раз мы уже все равно намереваемся сместиться в сторону на </a:t>
            </a:r>
            <a:r>
              <a:rPr lang="en-US" sz="2200" dirty="0"/>
              <a:t>gamma*V</a:t>
            </a:r>
            <a:r>
              <a:rPr lang="ru-RU" sz="2200" dirty="0"/>
              <a:t>(</a:t>
            </a:r>
            <a:r>
              <a:rPr lang="en-US" sz="2200" dirty="0"/>
              <a:t>t-1), </a:t>
            </a:r>
            <a:r>
              <a:rPr lang="ru-RU" sz="2200" dirty="0"/>
              <a:t>то давайте посчитаем градиент функции не в точке </a:t>
            </a:r>
            <a:r>
              <a:rPr lang="en-US" sz="2200" dirty="0"/>
              <a:t>theta, </a:t>
            </a:r>
            <a:r>
              <a:rPr lang="ru-RU" sz="2200" dirty="0"/>
              <a:t>а в точке </a:t>
            </a:r>
            <a:r>
              <a:rPr lang="en-US" sz="2200" dirty="0"/>
              <a:t>theta – gamma*V(t-1), </a:t>
            </a:r>
            <a:r>
              <a:rPr lang="ru-RU" sz="2200" dirty="0"/>
              <a:t>чтобы предугадать градиент</a:t>
            </a:r>
            <a:r>
              <a:rPr lang="en-US" sz="2200" dirty="0"/>
              <a:t>:</a:t>
            </a:r>
            <a:endParaRPr lang="ru-RU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3E1E-B103-40D0-A474-CDC5F13A3D5C}"/>
              </a:ext>
            </a:extLst>
          </p:cNvPr>
          <p:cNvSpPr/>
          <p:nvPr/>
        </p:nvSpPr>
        <p:spPr>
          <a:xfrm>
            <a:off x="1282995" y="5306498"/>
            <a:ext cx="94027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rgbClr val="222222"/>
                </a:solidFill>
              </a:rPr>
              <a:t>Такое изменение позволяет быстрее «катиться», если в стороне, куда мы направляемся, производная увеличивается, и медленнее, если наоборот. </a:t>
            </a:r>
            <a:endParaRPr lang="ru-RU" sz="2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E635B9-9C37-4A76-890A-74155BD276EF}"/>
              </a:ext>
            </a:extLst>
          </p:cNvPr>
          <p:cNvSpPr/>
          <p:nvPr/>
        </p:nvSpPr>
        <p:spPr>
          <a:xfrm>
            <a:off x="6592187" y="3003697"/>
            <a:ext cx="1903228" cy="9556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41E34-2320-4E85-8626-9C12EF59C4F4}"/>
              </a:ext>
            </a:extLst>
          </p:cNvPr>
          <p:cNvSpPr txBox="1"/>
          <p:nvPr/>
        </p:nvSpPr>
        <p:spPr>
          <a:xfrm>
            <a:off x="7748530" y="4202427"/>
            <a:ext cx="43325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Заглядываем вперед по градиенту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65EB4-5206-4AC9-8211-4A63FE013E7D}"/>
              </a:ext>
            </a:extLst>
          </p:cNvPr>
          <p:cNvCxnSpPr>
            <a:cxnSpLocks/>
          </p:cNvCxnSpPr>
          <p:nvPr/>
        </p:nvCxnSpPr>
        <p:spPr>
          <a:xfrm flipH="1" flipV="1">
            <a:off x="8495415" y="3878546"/>
            <a:ext cx="1307804" cy="323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5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30A9AE70-318D-4CCE-8C1E-172A7D1CED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96" y="0"/>
            <a:ext cx="10239944" cy="68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01D5C-C42B-4845-A1EC-ED4D98745188}"/>
              </a:ext>
            </a:extLst>
          </p:cNvPr>
          <p:cNvSpPr txBox="1"/>
          <p:nvPr/>
        </p:nvSpPr>
        <p:spPr>
          <a:xfrm>
            <a:off x="2806995" y="903767"/>
            <a:ext cx="4515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Виляние траекторий из-за большого </a:t>
            </a:r>
            <a:r>
              <a:rPr lang="en-US" dirty="0"/>
              <a:t>gamma</a:t>
            </a:r>
          </a:p>
          <a:p>
            <a:r>
              <a:rPr lang="ru-RU" dirty="0"/>
              <a:t>Но иногда это полезно, чтобы выбираться </a:t>
            </a:r>
          </a:p>
          <a:p>
            <a:r>
              <a:rPr lang="ru-RU" dirty="0"/>
              <a:t>из локальных минимумов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595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98D08695-57AE-4053-92AE-4BAF09359FD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3420" y="415260"/>
            <a:ext cx="9448505" cy="629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05883-E972-42F1-B4BC-5A2FC9A5E922}"/>
              </a:ext>
            </a:extLst>
          </p:cNvPr>
          <p:cNvSpPr txBox="1"/>
          <p:nvPr/>
        </p:nvSpPr>
        <p:spPr>
          <a:xfrm>
            <a:off x="2488018" y="1095153"/>
            <a:ext cx="4508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Иногда хорошо! Большой накопленный импульс позволяет выбраться</a:t>
            </a:r>
          </a:p>
          <a:p>
            <a:r>
              <a:rPr lang="ru-RU" dirty="0">
                <a:solidFill>
                  <a:srgbClr val="FF0000"/>
                </a:solidFill>
              </a:rPr>
              <a:t> из локального минимума и достичь глобального!</a:t>
            </a:r>
          </a:p>
        </p:txBody>
      </p:sp>
    </p:spTree>
    <p:extLst>
      <p:ext uri="{BB962C8B-B14F-4D97-AF65-F5344CB8AC3E}">
        <p14:creationId xmlns:p14="http://schemas.microsoft.com/office/powerpoint/2010/main" val="278807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480-AE04-4631-A0CD-2A1271A2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532A1-4D7C-4D80-B1C0-183B2EF2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ECF1FDC0-677F-4402-8A79-6DF9DFD359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E2703-7184-4426-A7E5-78431E12AE66}"/>
              </a:ext>
            </a:extLst>
          </p:cNvPr>
          <p:cNvSpPr txBox="1"/>
          <p:nvPr/>
        </p:nvSpPr>
        <p:spPr>
          <a:xfrm>
            <a:off x="2466753" y="829339"/>
            <a:ext cx="450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Иногда плохо! Пролетели глобальный минимум и упали в локальный!</a:t>
            </a:r>
          </a:p>
        </p:txBody>
      </p:sp>
    </p:spTree>
    <p:extLst>
      <p:ext uri="{BB962C8B-B14F-4D97-AF65-F5344CB8AC3E}">
        <p14:creationId xmlns:p14="http://schemas.microsoft.com/office/powerpoint/2010/main" val="372440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02CA46-E252-419D-824A-9ED20C80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821" y="2046936"/>
            <a:ext cx="2543175" cy="866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6D7AD-6348-44BE-AD78-0A135643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gradient (Adagrad)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BF650-9A8D-4140-8AAE-C13034BF7658}"/>
              </a:ext>
            </a:extLst>
          </p:cNvPr>
          <p:cNvSpPr/>
          <p:nvPr/>
        </p:nvSpPr>
        <p:spPr>
          <a:xfrm>
            <a:off x="974651" y="1492938"/>
            <a:ext cx="98918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Хорошо бы уметь обновлять параметры с оглядкой на то, насколько типичный признак они фиксируют. Давайте будем хранить для каждого параметра сети сумму квадратов его обновлений.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706E4D-B9AD-43A6-823B-045CB001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37" y="2822937"/>
            <a:ext cx="4238625" cy="21240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E5C8ABB-0A8B-4D59-B3AD-1D81EF3850AC}"/>
              </a:ext>
            </a:extLst>
          </p:cNvPr>
          <p:cNvSpPr/>
          <p:nvPr/>
        </p:nvSpPr>
        <p:spPr>
          <a:xfrm>
            <a:off x="5319821" y="4272109"/>
            <a:ext cx="1903228" cy="7802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B4E305-CCEA-4AA7-96B8-A4700A960C3B}"/>
              </a:ext>
            </a:extLst>
          </p:cNvPr>
          <p:cNvCxnSpPr>
            <a:cxnSpLocks/>
          </p:cNvCxnSpPr>
          <p:nvPr/>
        </p:nvCxnSpPr>
        <p:spPr>
          <a:xfrm flipV="1">
            <a:off x="5156791" y="5100324"/>
            <a:ext cx="1114644" cy="513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E594EB-CD4D-451E-B99D-D4F0E958690E}"/>
              </a:ext>
            </a:extLst>
          </p:cNvPr>
          <p:cNvSpPr txBox="1"/>
          <p:nvPr/>
        </p:nvSpPr>
        <p:spPr>
          <a:xfrm>
            <a:off x="3530400" y="5613983"/>
            <a:ext cx="6789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 Подавляем часто обновляемые веса</a:t>
            </a:r>
          </a:p>
          <a:p>
            <a:r>
              <a:rPr lang="en-US" sz="2200" dirty="0"/>
              <a:t>Epsilon – </a:t>
            </a:r>
            <a:r>
              <a:rPr lang="ru-RU" sz="2200" dirty="0"/>
              <a:t>параметр сглаживания (чтобы не делить на 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233F5-CE13-45BA-BB30-E6DEF05419ED}"/>
              </a:ext>
            </a:extLst>
          </p:cNvPr>
          <p:cNvSpPr/>
          <p:nvPr/>
        </p:nvSpPr>
        <p:spPr>
          <a:xfrm>
            <a:off x="7862996" y="4052090"/>
            <a:ext cx="42386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rgbClr val="222222"/>
                </a:solidFill>
              </a:rPr>
              <a:t>По сути мы автоматически получаем затухание скорости обучения (learning rate decay) – не нужно подбирать </a:t>
            </a:r>
            <a:r>
              <a:rPr lang="en-US" sz="2200" dirty="0">
                <a:solidFill>
                  <a:srgbClr val="222222"/>
                </a:solidFill>
              </a:rPr>
              <a:t>learning rate</a:t>
            </a:r>
            <a:endParaRPr lang="ru-RU" sz="2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405452-2918-4722-A184-C8277AAC8062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7223049" y="4252973"/>
            <a:ext cx="639948" cy="409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83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BA24-2328-4042-927B-E613B68B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RMSProp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6E63-D48D-455C-A9CD-26713671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281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Недостаток Adagrad в том, что</a:t>
            </a:r>
            <a:r>
              <a:rPr lang="en-US" sz="2200" dirty="0"/>
              <a:t> Gt </a:t>
            </a:r>
            <a:r>
              <a:rPr lang="ru-RU" sz="2200" dirty="0"/>
              <a:t>может увеличиваться сколько угодно, что через некоторое время приводит к слишком маленьким обновлениям и параличу алгоритма. RMSProp призван исправить этот недостаток.</a:t>
            </a:r>
            <a:r>
              <a:rPr lang="en-US" sz="2200" dirty="0"/>
              <a:t> </a:t>
            </a:r>
            <a:r>
              <a:rPr lang="ru-RU" sz="2200" dirty="0"/>
              <a:t>Вместо полной суммы обновлений, будем использовать усреднённый по истории квадрат градиента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7EFF7-E65D-43F1-9517-3AEA9F0F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95" y="3067050"/>
            <a:ext cx="5495925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8003F-EDEE-4227-8331-C6CC75E4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44" y="5228990"/>
            <a:ext cx="5191459" cy="46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74939-4215-4E48-93F7-04D72ACA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652" y="3867667"/>
            <a:ext cx="5028208" cy="1202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91016-FE23-488D-9427-C107D92E9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652" y="5812564"/>
            <a:ext cx="4333875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9CC599-523E-44B3-8FE4-6B77D7896840}"/>
              </a:ext>
            </a:extLst>
          </p:cNvPr>
          <p:cNvSpPr/>
          <p:nvPr/>
        </p:nvSpPr>
        <p:spPr>
          <a:xfrm>
            <a:off x="7681635" y="6060556"/>
            <a:ext cx="42386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</a:rPr>
              <a:t>- Root mean squared propagation</a:t>
            </a:r>
            <a:endParaRPr lang="ru-RU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A79D17-E48B-4DBC-B17D-70984E2C611A}"/>
              </a:ext>
            </a:extLst>
          </p:cNvPr>
          <p:cNvSpPr/>
          <p:nvPr/>
        </p:nvSpPr>
        <p:spPr>
          <a:xfrm>
            <a:off x="4394554" y="3128728"/>
            <a:ext cx="593490" cy="65958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CEB53-8604-49CD-9BE6-A685C0B5646F}"/>
              </a:ext>
            </a:extLst>
          </p:cNvPr>
          <p:cNvCxnSpPr>
            <a:cxnSpLocks/>
          </p:cNvCxnSpPr>
          <p:nvPr/>
        </p:nvCxnSpPr>
        <p:spPr>
          <a:xfrm flipV="1">
            <a:off x="2339163" y="3614340"/>
            <a:ext cx="2017133" cy="732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D472D5-1135-44AD-B20F-75CE4E236D71}"/>
              </a:ext>
            </a:extLst>
          </p:cNvPr>
          <p:cNvSpPr txBox="1"/>
          <p:nvPr/>
        </p:nvSpPr>
        <p:spPr>
          <a:xfrm>
            <a:off x="71317" y="3870282"/>
            <a:ext cx="31703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Скорость обновления квадрата среднего квадрата градиента</a:t>
            </a:r>
          </a:p>
        </p:txBody>
      </p:sp>
    </p:spTree>
    <p:extLst>
      <p:ext uri="{BB962C8B-B14F-4D97-AF65-F5344CB8AC3E}">
        <p14:creationId xmlns:p14="http://schemas.microsoft.com/office/powerpoint/2010/main" val="2569666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881E-3B11-425C-90D0-D1403930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21F29-506B-43C5-8C7D-9FE4D943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628" y="1472276"/>
            <a:ext cx="10515600" cy="4351338"/>
          </a:xfrm>
        </p:spPr>
        <p:txBody>
          <a:bodyPr/>
          <a:lstStyle/>
          <a:p>
            <a:r>
              <a:rPr lang="en-US" dirty="0"/>
              <a:t>Adaptive moment estimation. </a:t>
            </a:r>
            <a:r>
              <a:rPr lang="ru-RU" dirty="0"/>
              <a:t>Сочетает в себе и идею накопления движения и идею более слабого обновления весов для типичных признаков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5E289-905C-4805-B8BF-DE97477C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658" y="3228715"/>
            <a:ext cx="4352925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94A92-346E-47A1-8C7D-139F858E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658" y="2445414"/>
            <a:ext cx="4543425" cy="7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28138-51F1-4132-996E-45A2ABAF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733" y="4174995"/>
            <a:ext cx="4705350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6DA3F-A83F-4F60-8A53-05F79584B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733" y="5184645"/>
            <a:ext cx="39433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5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DE5A-5E07-4B2A-A8C2-F099826A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2" name="Picture 4" descr="image">
            <a:extLst>
              <a:ext uri="{FF2B5EF4-FFF2-40B4-BE49-F238E27FC236}">
                <a16:creationId xmlns:a16="http://schemas.microsoft.com/office/drawing/2014/main" id="{497830F1-1810-4E56-8736-44BF48D7BE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74428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C91A25-E75B-4DA3-A660-328DAFD20652}"/>
              </a:ext>
            </a:extLst>
          </p:cNvPr>
          <p:cNvSpPr/>
          <p:nvPr/>
        </p:nvSpPr>
        <p:spPr>
          <a:xfrm>
            <a:off x="2266950" y="7554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-apple-system"/>
              </a:rPr>
              <a:t>Все алгоритмы довольно хорошо сходятся (с минимальным подбором скорости обучения)!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7115F-D2E5-4DD2-8BD2-EED64D02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690688"/>
            <a:ext cx="3943350" cy="10382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5AB867-A228-4FDC-8948-A0953ABB6018}"/>
              </a:ext>
            </a:extLst>
          </p:cNvPr>
          <p:cNvSpPr/>
          <p:nvPr/>
        </p:nvSpPr>
        <p:spPr>
          <a:xfrm>
            <a:off x="2924175" y="2209800"/>
            <a:ext cx="1700988" cy="51758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CE513-CE06-4A29-8D96-7B772E683B7C}"/>
              </a:ext>
            </a:extLst>
          </p:cNvPr>
          <p:cNvSpPr/>
          <p:nvPr/>
        </p:nvSpPr>
        <p:spPr>
          <a:xfrm>
            <a:off x="473592" y="3105834"/>
            <a:ext cx="3705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-apple-system"/>
              </a:rPr>
              <a:t>Шаги у </a:t>
            </a:r>
            <a:r>
              <a:rPr lang="en-US" dirty="0">
                <a:latin typeface="-apple-system"/>
              </a:rPr>
              <a:t>Adam </a:t>
            </a:r>
            <a:r>
              <a:rPr lang="ru-RU" dirty="0">
                <a:latin typeface="-apple-system"/>
              </a:rPr>
              <a:t>и </a:t>
            </a:r>
            <a:r>
              <a:rPr lang="en-US" dirty="0">
                <a:latin typeface="-apple-system"/>
              </a:rPr>
              <a:t>RMSProp </a:t>
            </a:r>
            <a:r>
              <a:rPr lang="ru-RU" dirty="0">
                <a:latin typeface="-apple-system"/>
              </a:rPr>
              <a:t>большие, потому что не было никаких изменений ни по одному параметру и знаменатель равен нулю </a:t>
            </a:r>
            <a:endParaRPr lang="ru-R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3CD609-B5A4-4F41-87FF-B1D137490BFB}"/>
              </a:ext>
            </a:extLst>
          </p:cNvPr>
          <p:cNvCxnSpPr>
            <a:cxnSpLocks/>
          </p:cNvCxnSpPr>
          <p:nvPr/>
        </p:nvCxnSpPr>
        <p:spPr>
          <a:xfrm flipV="1">
            <a:off x="1570077" y="2608491"/>
            <a:ext cx="1239798" cy="565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AAB22D-69C8-4B8A-97E2-2B0E3C698A1B}"/>
              </a:ext>
            </a:extLst>
          </p:cNvPr>
          <p:cNvSpPr/>
          <p:nvPr/>
        </p:nvSpPr>
        <p:spPr>
          <a:xfrm>
            <a:off x="654790" y="1610226"/>
            <a:ext cx="3705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Adam: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23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8CC6-59A6-4026-BD9B-55125DE7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F768C-68F7-4FB6-B871-C3C7EF94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F3169DFA-4EB0-4E0F-878B-68BB3EBFAB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0914DA-9182-40DE-B001-C8D12B8AB78B}"/>
              </a:ext>
            </a:extLst>
          </p:cNvPr>
          <p:cNvSpPr/>
          <p:nvPr/>
        </p:nvSpPr>
        <p:spPr>
          <a:xfrm>
            <a:off x="2437071" y="821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-apple-system"/>
              </a:rPr>
              <a:t>Кроме Adam, все оказались заперты в локальном минимуме!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63D8B-B45C-4360-BFB0-062F42F4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" y="1690688"/>
            <a:ext cx="3446201" cy="82424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9A3A650-982F-456A-A9AA-0535F42974FA}"/>
              </a:ext>
            </a:extLst>
          </p:cNvPr>
          <p:cNvSpPr/>
          <p:nvPr/>
        </p:nvSpPr>
        <p:spPr>
          <a:xfrm>
            <a:off x="2073570" y="1997353"/>
            <a:ext cx="1700988" cy="51758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1F8E2-0BBB-4F69-9C22-8472D96D71AE}"/>
              </a:ext>
            </a:extLst>
          </p:cNvPr>
          <p:cNvSpPr/>
          <p:nvPr/>
        </p:nvSpPr>
        <p:spPr>
          <a:xfrm>
            <a:off x="350469" y="3174204"/>
            <a:ext cx="34462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-apple-system"/>
              </a:rPr>
              <a:t>RMSProp 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и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Adadelta 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рисуют ежиков. В ловушке квадраты градиента маленькие, и это приводит к большим скачкам, на скачки также влияет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eta 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и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epsilon</a:t>
            </a:r>
            <a:endParaRPr lang="ru-R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056EB-E327-4682-BC01-639365A4D483}"/>
              </a:ext>
            </a:extLst>
          </p:cNvPr>
          <p:cNvCxnSpPr>
            <a:cxnSpLocks/>
          </p:cNvCxnSpPr>
          <p:nvPr/>
        </p:nvCxnSpPr>
        <p:spPr>
          <a:xfrm flipV="1">
            <a:off x="1570077" y="2608491"/>
            <a:ext cx="1239798" cy="565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64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9973-54B8-4845-9E20-EC0EC598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226E-6043-4E96-AAB1-7475D4216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E04D6F2C-2165-48DB-BB00-BB08C56B1C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C878EF-C436-4C69-AFE4-91923DAC7059}"/>
              </a:ext>
            </a:extLst>
          </p:cNvPr>
          <p:cNvSpPr/>
          <p:nvPr/>
        </p:nvSpPr>
        <p:spPr>
          <a:xfrm>
            <a:off x="2437071" y="8214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-apple-system"/>
              </a:rPr>
              <a:t>Хотя все алгоритмы могут найти путь к минимуму по плато с малым уклоном и выбираться из локальных минимумов.</a:t>
            </a:r>
          </a:p>
          <a:p>
            <a:r>
              <a:rPr lang="ru-RU" dirty="0">
                <a:solidFill>
                  <a:srgbClr val="FF0000"/>
                </a:solidFill>
                <a:latin typeface="-apple-system"/>
              </a:rPr>
              <a:t>Плохая начальная инициализация – не оставляет шансов!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90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5C95-EE63-4AF4-8BBB-C39F8D87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Что влияет на динамику обучения нейронной сети</a:t>
            </a:r>
            <a:r>
              <a:rPr lang="en-US" sz="4800" dirty="0"/>
              <a:t>?</a:t>
            </a:r>
            <a:endParaRPr lang="ru-RU" sz="4800" dirty="0"/>
          </a:p>
          <a:p>
            <a:r>
              <a:rPr lang="ru-RU" sz="3200" dirty="0"/>
              <a:t>Отжиг скорости обучения</a:t>
            </a:r>
            <a:r>
              <a:rPr lang="en-US" sz="3200" dirty="0"/>
              <a:t> (learning rate annealing)</a:t>
            </a:r>
            <a:endParaRPr lang="ru-RU" sz="3200" dirty="0"/>
          </a:p>
          <a:p>
            <a:r>
              <a:rPr lang="ru-RU" sz="3200" dirty="0"/>
              <a:t>Размер бэтча (</a:t>
            </a:r>
            <a:r>
              <a:rPr lang="en-US" sz="3200" dirty="0"/>
              <a:t>batch_size)</a:t>
            </a:r>
          </a:p>
          <a:p>
            <a:r>
              <a:rPr lang="ru-RU" sz="3200" dirty="0"/>
              <a:t>Модификации градиентного спуска </a:t>
            </a:r>
            <a:r>
              <a:rPr lang="en-US" sz="3200" dirty="0"/>
              <a:t>SGD (SGD momentum, Nesterov, Adagrad, Adam)</a:t>
            </a:r>
          </a:p>
          <a:p>
            <a:pPr marL="0" indent="0" algn="r">
              <a:buNone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290107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DF1EC-FA93-4ED9-87AD-B01ADE4B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Сравнение Keras и Pytorch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Pytorch">
            <a:extLst>
              <a:ext uri="{FF2B5EF4-FFF2-40B4-BE49-F238E27FC236}">
                <a16:creationId xmlns:a16="http://schemas.microsoft.com/office/drawing/2014/main" id="{CF71B75D-3EDD-4754-81D0-1115270AE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755" y="2277801"/>
            <a:ext cx="4033506" cy="28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eras">
            <a:extLst>
              <a:ext uri="{FF2B5EF4-FFF2-40B4-BE49-F238E27FC236}">
                <a16:creationId xmlns:a16="http://schemas.microsoft.com/office/drawing/2014/main" id="{1B6208EC-EEA1-4DA4-A039-685FA1C40F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9758" y="2414607"/>
            <a:ext cx="5455917" cy="231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456BF-0FCB-4E1D-AA7A-715F5618A4E2}"/>
              </a:ext>
            </a:extLst>
          </p:cNvPr>
          <p:cNvSpPr txBox="1"/>
          <p:nvPr/>
        </p:nvSpPr>
        <p:spPr>
          <a:xfrm>
            <a:off x="6911163" y="5337544"/>
            <a:ext cx="350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Построение бейзлайнов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Быстрое прототипирование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C5D02-0790-48E6-BD0F-6C81B6870C9A}"/>
              </a:ext>
            </a:extLst>
          </p:cNvPr>
          <p:cNvSpPr txBox="1"/>
          <p:nvPr/>
        </p:nvSpPr>
        <p:spPr>
          <a:xfrm>
            <a:off x="979653" y="5101255"/>
            <a:ext cx="4263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Академические исследования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Engineering Research 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Гибкая разработка и кастомизация</a:t>
            </a:r>
          </a:p>
        </p:txBody>
      </p:sp>
    </p:spTree>
    <p:extLst>
      <p:ext uri="{BB962C8B-B14F-4D97-AF65-F5344CB8AC3E}">
        <p14:creationId xmlns:p14="http://schemas.microsoft.com/office/powerpoint/2010/main" val="1468722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F1EC-FA93-4ED9-87AD-B01ADE4B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Сравнение Keras и Pytorch</a:t>
            </a:r>
          </a:p>
        </p:txBody>
      </p:sp>
      <p:pic>
        <p:nvPicPr>
          <p:cNvPr id="1028" name="Picture 4" descr="Image result for Pytorch">
            <a:extLst>
              <a:ext uri="{FF2B5EF4-FFF2-40B4-BE49-F238E27FC236}">
                <a16:creationId xmlns:a16="http://schemas.microsoft.com/office/drawing/2014/main" id="{CF71B75D-3EDD-4754-81D0-1115270AE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259" y="183187"/>
            <a:ext cx="4033506" cy="28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21BA10-DD0D-45CE-82CB-A777E0A25763}"/>
              </a:ext>
            </a:extLst>
          </p:cNvPr>
          <p:cNvSpPr/>
          <p:nvPr/>
        </p:nvSpPr>
        <p:spPr>
          <a:xfrm>
            <a:off x="772259" y="2284641"/>
            <a:ext cx="103959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Почему Pytorch?</a:t>
            </a:r>
            <a:endParaRPr lang="en-US" sz="2200" dirty="0">
              <a:solidFill>
                <a:srgbClr val="212121"/>
              </a:solidFill>
              <a:cs typeface="Arial" panose="020B0604020202020204" pitchFamily="34" charset="0"/>
            </a:endParaRPr>
          </a:p>
          <a:p>
            <a:endParaRPr lang="ru-RU" sz="2200" dirty="0">
              <a:solidFill>
                <a:srgbClr val="212121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Pytorch просто использовать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Мощная поддержка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Много имплементированных алгоритмов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Хорошо подходит для академических исследований с данными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Автоматическое дифференцирование вычислительного графа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Похож на </a:t>
            </a:r>
            <a:r>
              <a:rPr lang="ru-RU" sz="2200" dirty="0" err="1">
                <a:solidFill>
                  <a:srgbClr val="212121"/>
                </a:solidFill>
                <a:cs typeface="Arial" panose="020B0604020202020204" pitchFamily="34" charset="0"/>
              </a:rPr>
              <a:t>Numpy</a:t>
            </a:r>
            <a:endParaRPr lang="en-US" sz="2200" dirty="0">
              <a:solidFill>
                <a:srgbClr val="212121"/>
              </a:solidFill>
              <a:cs typeface="Arial" panose="020B0604020202020204" pitchFamily="34" charset="0"/>
            </a:endParaRPr>
          </a:p>
          <a:p>
            <a:endParaRPr lang="ru-RU" sz="2200" dirty="0">
              <a:solidFill>
                <a:srgbClr val="212121"/>
              </a:solidFill>
              <a:cs typeface="Arial" panose="020B0604020202020204" pitchFamily="34" charset="0"/>
            </a:endParaRPr>
          </a:p>
          <a:p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Другие </a:t>
            </a:r>
            <a:r>
              <a:rPr lang="ru-RU" sz="2200" dirty="0" err="1">
                <a:solidFill>
                  <a:srgbClr val="212121"/>
                </a:solidFill>
                <a:cs typeface="Arial" panose="020B0604020202020204" pitchFamily="34" charset="0"/>
              </a:rPr>
              <a:t>фреймворки</a:t>
            </a: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: Pytorch, Tensorflow, </a:t>
            </a:r>
            <a:r>
              <a:rPr lang="ru-RU" sz="2200" dirty="0" err="1">
                <a:solidFill>
                  <a:srgbClr val="212121"/>
                </a:solidFill>
                <a:cs typeface="Arial" panose="020B0604020202020204" pitchFamily="34" charset="0"/>
              </a:rPr>
              <a:t>Caffe</a:t>
            </a: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, </a:t>
            </a:r>
            <a:r>
              <a:rPr lang="ru-RU" sz="2200" dirty="0" err="1">
                <a:solidFill>
                  <a:srgbClr val="212121"/>
                </a:solidFill>
                <a:cs typeface="Arial" panose="020B0604020202020204" pitchFamily="34" charset="0"/>
              </a:rPr>
              <a:t>Chainer</a:t>
            </a: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, </a:t>
            </a:r>
            <a:r>
              <a:rPr lang="ru-RU" sz="2200" dirty="0" err="1">
                <a:solidFill>
                  <a:srgbClr val="212121"/>
                </a:solidFill>
                <a:cs typeface="Arial" panose="020B0604020202020204" pitchFamily="34" charset="0"/>
              </a:rPr>
              <a:t>MXNet</a:t>
            </a:r>
            <a:r>
              <a:rPr lang="ru-RU" sz="2200" dirty="0">
                <a:solidFill>
                  <a:srgbClr val="212121"/>
                </a:solidFill>
                <a:cs typeface="Arial" panose="020B0604020202020204" pitchFamily="34" charset="0"/>
              </a:rPr>
              <a:t>, Keras</a:t>
            </a:r>
            <a:endParaRPr lang="ru-RU" sz="2200" b="0" i="0" dirty="0">
              <a:solidFill>
                <a:srgbClr val="212121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340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080B-903A-4EE9-AB49-663A43CE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</a:t>
            </a:r>
            <a:r>
              <a:rPr lang="ru-RU" dirty="0"/>
              <a:t>в </a:t>
            </a:r>
            <a:r>
              <a:rPr lang="en-US" dirty="0"/>
              <a:t>Numpy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A4DEE-7941-4003-975E-E994AE35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6" y="1775748"/>
            <a:ext cx="9154633" cy="46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4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E1D2-06BC-4FF4-B8A2-40C2D024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6278C-1BEB-4C64-83ED-D814FD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3567"/>
            <a:ext cx="10537961" cy="20682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662E58-D60E-4AB1-BA50-2F6F67410AE4}"/>
              </a:ext>
            </a:extLst>
          </p:cNvPr>
          <p:cNvSpPr/>
          <p:nvPr/>
        </p:nvSpPr>
        <p:spPr>
          <a:xfrm>
            <a:off x="705293" y="2192659"/>
            <a:ext cx="113165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000000"/>
                </a:solidFill>
              </a:rPr>
              <a:t>В </a:t>
            </a:r>
            <a:r>
              <a:rPr lang="en-US" sz="2500" dirty="0">
                <a:solidFill>
                  <a:srgbClr val="000000"/>
                </a:solidFill>
              </a:rPr>
              <a:t>Pytorch </a:t>
            </a:r>
            <a:r>
              <a:rPr lang="ru-RU" sz="2500" dirty="0">
                <a:solidFill>
                  <a:srgbClr val="000000"/>
                </a:solidFill>
              </a:rPr>
              <a:t>все сводится к построению гибко настраиваемого вычислительного графа и процедуре автодифференцирования этого графа для обновления весов</a:t>
            </a:r>
            <a:endParaRPr lang="ru-RU" sz="2500" dirty="0"/>
          </a:p>
        </p:txBody>
      </p:sp>
      <p:pic>
        <p:nvPicPr>
          <p:cNvPr id="7" name="Picture 4" descr="Image result for Pytorch">
            <a:extLst>
              <a:ext uri="{FF2B5EF4-FFF2-40B4-BE49-F238E27FC236}">
                <a16:creationId xmlns:a16="http://schemas.microsoft.com/office/drawing/2014/main" id="{9144F29B-61CF-4A08-BC98-D216EEFD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8311" y="244248"/>
            <a:ext cx="2445489" cy="171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49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00AE-7B51-41DC-9A7E-C5EF57CC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Дифференцирование графа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C0AD6-CAE9-4CA2-9FDB-DF801B2C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33419"/>
            <a:ext cx="9601200" cy="4059455"/>
          </a:xfrm>
          <a:prstGeom prst="rect">
            <a:avLst/>
          </a:prstGeom>
        </p:spPr>
      </p:pic>
      <p:pic>
        <p:nvPicPr>
          <p:cNvPr id="1026" name="Picture 2" descr="Image result for backpropagation">
            <a:extLst>
              <a:ext uri="{FF2B5EF4-FFF2-40B4-BE49-F238E27FC236}">
                <a16:creationId xmlns:a16="http://schemas.microsoft.com/office/drawing/2014/main" id="{EDEACB8F-9B0D-4183-96C5-B3870D3D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6" y="1499793"/>
            <a:ext cx="3543300" cy="18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146E56-CB53-4B12-B5A7-EFEE03B982EB}"/>
              </a:ext>
            </a:extLst>
          </p:cNvPr>
          <p:cNvSpPr txBox="1"/>
          <p:nvPr/>
        </p:nvSpPr>
        <p:spPr>
          <a:xfrm>
            <a:off x="838200" y="1540866"/>
            <a:ext cx="64132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solidFill>
                  <a:srgbClr val="FF0000"/>
                </a:solidFill>
              </a:rPr>
              <a:t>Вычислительный граф для логистической регрессии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EEC945-E67F-41D9-95B4-1166BC693F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489" y="5515908"/>
            <a:ext cx="1845851" cy="121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528C4CC-8715-4D9D-BB28-6B27A17AE33D}"/>
              </a:ext>
            </a:extLst>
          </p:cNvPr>
          <p:cNvSpPr/>
          <p:nvPr/>
        </p:nvSpPr>
        <p:spPr>
          <a:xfrm>
            <a:off x="393403" y="2764465"/>
            <a:ext cx="180753" cy="238169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663288-8639-4C70-AAE6-D518165C8B93}"/>
              </a:ext>
            </a:extLst>
          </p:cNvPr>
          <p:cNvCxnSpPr/>
          <p:nvPr/>
        </p:nvCxnSpPr>
        <p:spPr>
          <a:xfrm>
            <a:off x="159489" y="3955312"/>
            <a:ext cx="0" cy="1648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27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00AE-7B51-41DC-9A7E-C5EF57CC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Дифференцирование графа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4B1EF-C15A-4ADB-B3EF-77BA5821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498744"/>
            <a:ext cx="10487025" cy="45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16BCB-63F6-451C-A6B4-C28A1451D514}"/>
              </a:ext>
            </a:extLst>
          </p:cNvPr>
          <p:cNvSpPr txBox="1"/>
          <p:nvPr/>
        </p:nvSpPr>
        <p:spPr>
          <a:xfrm>
            <a:off x="532406" y="6123543"/>
            <a:ext cx="679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ru-RU" dirty="0">
                <a:highlight>
                  <a:srgbClr val="00FFFF"/>
                </a:highlight>
              </a:rPr>
              <a:t>Задание 1. Протащить ручками градиенты по графу для всех узлов</a:t>
            </a:r>
          </a:p>
        </p:txBody>
      </p:sp>
    </p:spTree>
    <p:extLst>
      <p:ext uri="{BB962C8B-B14F-4D97-AF65-F5344CB8AC3E}">
        <p14:creationId xmlns:p14="http://schemas.microsoft.com/office/powerpoint/2010/main" val="53518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3267-D84B-47F0-81D2-7B2F0162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Keras vs Pytorch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64B8-829B-4E5F-BD38-EA6BD717B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8"/>
            <a:ext cx="10515600" cy="4351338"/>
          </a:xfrm>
        </p:spPr>
        <p:txBody>
          <a:bodyPr/>
          <a:lstStyle/>
          <a:p>
            <a:r>
              <a:rPr lang="ru-RU" dirty="0"/>
              <a:t>Функции против классов для определения модели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E3086-AF5B-437E-974E-0C5AC165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74" y="2160266"/>
            <a:ext cx="8160489" cy="1343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2C8AC2-6305-46EC-9A0B-855BB538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74" y="3700131"/>
            <a:ext cx="7162590" cy="3018040"/>
          </a:xfrm>
          <a:prstGeom prst="rect">
            <a:avLst/>
          </a:prstGeom>
        </p:spPr>
      </p:pic>
      <p:pic>
        <p:nvPicPr>
          <p:cNvPr id="2052" name="Picture 4" descr="Image result for Keras">
            <a:extLst>
              <a:ext uri="{FF2B5EF4-FFF2-40B4-BE49-F238E27FC236}">
                <a16:creationId xmlns:a16="http://schemas.microsoft.com/office/drawing/2014/main" id="{0D2E377D-BD86-42FC-AD7A-F7430F7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7" y="2125945"/>
            <a:ext cx="706266" cy="7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98921-7713-4E42-B1E3-539AA769B63A}"/>
              </a:ext>
            </a:extLst>
          </p:cNvPr>
          <p:cNvSpPr txBox="1"/>
          <p:nvPr/>
        </p:nvSpPr>
        <p:spPr>
          <a:xfrm>
            <a:off x="9090837" y="2214655"/>
            <a:ext cx="320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Функциональное </a:t>
            </a:r>
            <a:r>
              <a:rPr lang="en-US" dirty="0"/>
              <a:t>API</a:t>
            </a:r>
          </a:p>
          <a:p>
            <a:r>
              <a:rPr lang="ru-RU" dirty="0"/>
              <a:t>Нейросеть как последовательность функций, вычисляемых одна за другой</a:t>
            </a:r>
          </a:p>
        </p:txBody>
      </p:sp>
      <p:pic>
        <p:nvPicPr>
          <p:cNvPr id="2050" name="Picture 2" descr="Image result for Pytorch">
            <a:extLst>
              <a:ext uri="{FF2B5EF4-FFF2-40B4-BE49-F238E27FC236}">
                <a16:creationId xmlns:a16="http://schemas.microsoft.com/office/drawing/2014/main" id="{31EC3D48-7F70-46BE-AEDE-3DD437B82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46" y="3682317"/>
            <a:ext cx="1107558" cy="11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823ABA-97A2-4FE6-B188-F6A6BE4234FD}"/>
              </a:ext>
            </a:extLst>
          </p:cNvPr>
          <p:cNvSpPr txBox="1"/>
          <p:nvPr/>
        </p:nvSpPr>
        <p:spPr>
          <a:xfrm>
            <a:off x="8193953" y="3758557"/>
            <a:ext cx="3207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Нейросеть в виде класса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Также используется концепция слоев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Слои инициализируются в </a:t>
            </a:r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() </a:t>
            </a:r>
            <a:r>
              <a:rPr lang="ru-RU" dirty="0"/>
              <a:t>методе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Слои используются в </a:t>
            </a:r>
            <a:r>
              <a:rPr lang="en-US" dirty="0"/>
              <a:t>forward</a:t>
            </a:r>
            <a:r>
              <a:rPr lang="ru-RU" dirty="0"/>
              <a:t>() методе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778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3267-D84B-47F0-81D2-7B2F0162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Keras vs Pytorch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64B8-829B-4E5F-BD38-EA6BD717B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8"/>
            <a:ext cx="10515600" cy="4351338"/>
          </a:xfrm>
        </p:spPr>
        <p:txBody>
          <a:bodyPr/>
          <a:lstStyle/>
          <a:p>
            <a:r>
              <a:rPr lang="ru-RU" dirty="0"/>
              <a:t>Тренировка нейросетей</a:t>
            </a:r>
          </a:p>
        </p:txBody>
      </p:sp>
      <p:pic>
        <p:nvPicPr>
          <p:cNvPr id="2052" name="Picture 4" descr="Image result for Keras">
            <a:extLst>
              <a:ext uri="{FF2B5EF4-FFF2-40B4-BE49-F238E27FC236}">
                <a16:creationId xmlns:a16="http://schemas.microsoft.com/office/drawing/2014/main" id="{0D2E377D-BD86-42FC-AD7A-F7430F7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4" y="2069443"/>
            <a:ext cx="706266" cy="7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ytorch">
            <a:extLst>
              <a:ext uri="{FF2B5EF4-FFF2-40B4-BE49-F238E27FC236}">
                <a16:creationId xmlns:a16="http://schemas.microsoft.com/office/drawing/2014/main" id="{31EC3D48-7F70-46BE-AEDE-3DD437B82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74" y="3414406"/>
            <a:ext cx="1107558" cy="11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823ABA-97A2-4FE6-B188-F6A6BE4234FD}"/>
              </a:ext>
            </a:extLst>
          </p:cNvPr>
          <p:cNvSpPr txBox="1"/>
          <p:nvPr/>
        </p:nvSpPr>
        <p:spPr>
          <a:xfrm>
            <a:off x="1081349" y="3414406"/>
            <a:ext cx="42987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(1) Инициализация градиентов в начале каждого бэтча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(2) Запуск прямого прохода </a:t>
            </a:r>
            <a:r>
              <a:rPr lang="en-US" sz="2200" dirty="0"/>
              <a:t>forward propagation </a:t>
            </a:r>
            <a:endParaRPr lang="ru-RU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(3) Запуск обратного прохода </a:t>
            </a:r>
            <a:r>
              <a:rPr lang="en-US" sz="2200" dirty="0"/>
              <a:t>backpropagation</a:t>
            </a:r>
            <a:endParaRPr lang="ru-RU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(4) Вычисление функции потери и обновление весов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A7951-E645-4778-859B-6F3439CE4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10" y="2069443"/>
            <a:ext cx="4719176" cy="1017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BD019-CBCA-42DA-8DF8-35612B4C4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796" y="2084725"/>
            <a:ext cx="6405978" cy="4601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9ECE96-343A-4856-9770-930330D86B31}"/>
              </a:ext>
            </a:extLst>
          </p:cNvPr>
          <p:cNvSpPr txBox="1"/>
          <p:nvPr/>
        </p:nvSpPr>
        <p:spPr>
          <a:xfrm>
            <a:off x="3996803" y="2018641"/>
            <a:ext cx="1782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Просто </a:t>
            </a:r>
            <a:r>
              <a:rPr lang="en-US" sz="2200" dirty="0"/>
              <a:t>fit()!!!</a:t>
            </a:r>
            <a:endParaRPr lang="ru-RU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F2315-F271-4637-9C4B-D6F81D699217}"/>
              </a:ext>
            </a:extLst>
          </p:cNvPr>
          <p:cNvSpPr txBox="1"/>
          <p:nvPr/>
        </p:nvSpPr>
        <p:spPr>
          <a:xfrm>
            <a:off x="6788471" y="1603315"/>
            <a:ext cx="5414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Процедура тренировки кастомизированная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60F827-C46F-4F4A-ADE2-47D0215A23BE}"/>
              </a:ext>
            </a:extLst>
          </p:cNvPr>
          <p:cNvSpPr/>
          <p:nvPr/>
        </p:nvSpPr>
        <p:spPr>
          <a:xfrm>
            <a:off x="6464595" y="3668233"/>
            <a:ext cx="3104707" cy="6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D916E2-7AF8-47C4-A21F-0A67A987BFED}"/>
              </a:ext>
            </a:extLst>
          </p:cNvPr>
          <p:cNvSpPr/>
          <p:nvPr/>
        </p:nvSpPr>
        <p:spPr>
          <a:xfrm>
            <a:off x="6542567" y="4479863"/>
            <a:ext cx="3796103" cy="774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97BBB6-A2C6-417C-8858-835E6DEE9472}"/>
              </a:ext>
            </a:extLst>
          </p:cNvPr>
          <p:cNvSpPr/>
          <p:nvPr/>
        </p:nvSpPr>
        <p:spPr>
          <a:xfrm>
            <a:off x="6542566" y="5351352"/>
            <a:ext cx="3796103" cy="774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060D6E-27FA-48F1-89AE-8AEDD01E13C4}"/>
              </a:ext>
            </a:extLst>
          </p:cNvPr>
          <p:cNvSpPr/>
          <p:nvPr/>
        </p:nvSpPr>
        <p:spPr>
          <a:xfrm>
            <a:off x="6557021" y="6213341"/>
            <a:ext cx="4872979" cy="473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755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3267-D84B-47F0-81D2-7B2F0162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Keras vs Pytorch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64B8-829B-4E5F-BD38-EA6BD717B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8"/>
            <a:ext cx="10515600" cy="4351338"/>
          </a:xfrm>
        </p:spPr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GPU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5" name="Picture 4" descr="Image result for Keras">
            <a:extLst>
              <a:ext uri="{FF2B5EF4-FFF2-40B4-BE49-F238E27FC236}">
                <a16:creationId xmlns:a16="http://schemas.microsoft.com/office/drawing/2014/main" id="{A0579CEA-8BA0-4A9B-AED8-E65A0A08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4" y="2247211"/>
            <a:ext cx="706266" cy="7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5065C-77A6-4BA8-8C72-A9A35385D1BF}"/>
              </a:ext>
            </a:extLst>
          </p:cNvPr>
          <p:cNvSpPr txBox="1"/>
          <p:nvPr/>
        </p:nvSpPr>
        <p:spPr>
          <a:xfrm>
            <a:off x="1021336" y="2040667"/>
            <a:ext cx="92570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Если установлен </a:t>
            </a:r>
            <a:r>
              <a:rPr lang="en-US" sz="2200" dirty="0"/>
              <a:t>tensorflow-gpu, </a:t>
            </a:r>
            <a:r>
              <a:rPr lang="ru-RU" sz="2200" dirty="0"/>
              <a:t>то видеокарта используется по умолчанию</a:t>
            </a:r>
          </a:p>
        </p:txBody>
      </p:sp>
      <p:pic>
        <p:nvPicPr>
          <p:cNvPr id="3074" name="Picture 2" descr="Image result for GPU">
            <a:extLst>
              <a:ext uri="{FF2B5EF4-FFF2-40B4-BE49-F238E27FC236}">
                <a16:creationId xmlns:a16="http://schemas.microsoft.com/office/drawing/2014/main" id="{029353F7-1695-4B94-8090-4A1F4429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994" y="365125"/>
            <a:ext cx="2676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A2859-D0B0-4BCF-8F68-DB7362A3E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75" y="3033911"/>
            <a:ext cx="3571322" cy="637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66EA10-7051-4F6E-838A-DC9F046C86C2}"/>
              </a:ext>
            </a:extLst>
          </p:cNvPr>
          <p:cNvSpPr txBox="1"/>
          <p:nvPr/>
        </p:nvSpPr>
        <p:spPr>
          <a:xfrm>
            <a:off x="1021336" y="2471554"/>
            <a:ext cx="9107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Для осуществления некоторых операций на </a:t>
            </a:r>
            <a:r>
              <a:rPr lang="en-US" sz="2200" dirty="0"/>
              <a:t>CPU </a:t>
            </a:r>
            <a:r>
              <a:rPr lang="ru-RU" sz="2200" dirty="0"/>
              <a:t>нужно добавить </a:t>
            </a:r>
            <a:r>
              <a:rPr lang="en-US" sz="2200" dirty="0"/>
              <a:t>one-liner</a:t>
            </a:r>
            <a:endParaRPr lang="ru-RU" sz="2200" dirty="0"/>
          </a:p>
        </p:txBody>
      </p:sp>
      <p:pic>
        <p:nvPicPr>
          <p:cNvPr id="23" name="Picture 2" descr="Image result for Pytorch">
            <a:extLst>
              <a:ext uri="{FF2B5EF4-FFF2-40B4-BE49-F238E27FC236}">
                <a16:creationId xmlns:a16="http://schemas.microsoft.com/office/drawing/2014/main" id="{4C381A13-F9A8-479F-956D-EE899D51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" y="3694040"/>
            <a:ext cx="1107558" cy="11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5DAD4-C53E-4E4F-B1B4-657580F88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775" y="4589118"/>
            <a:ext cx="6157363" cy="220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7F2CA1-A52B-43A2-A598-6E4826483FF0}"/>
              </a:ext>
            </a:extLst>
          </p:cNvPr>
          <p:cNvSpPr/>
          <p:nvPr/>
        </p:nvSpPr>
        <p:spPr>
          <a:xfrm>
            <a:off x="1153877" y="3745779"/>
            <a:ext cx="107835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Для Pytorch вам нужно явно включить GPU для каждого тензора и переменной </a:t>
            </a:r>
            <a:r>
              <a:rPr lang="en-US" sz="2200" dirty="0"/>
              <a:t>N</a:t>
            </a:r>
            <a:r>
              <a:rPr lang="ru-RU" sz="2200" dirty="0"/>
              <a:t>umpy</a:t>
            </a:r>
            <a:r>
              <a:rPr lang="en-US" sz="2200" dirty="0"/>
              <a:t> </a:t>
            </a:r>
            <a:r>
              <a:rPr lang="ru-RU" sz="2200" dirty="0"/>
              <a:t>и переключиться на </a:t>
            </a:r>
            <a:r>
              <a:rPr lang="en-US" sz="2200" dirty="0"/>
              <a:t>CPU</a:t>
            </a:r>
            <a:r>
              <a:rPr lang="ru-RU" sz="2200" dirty="0"/>
              <a:t>, если нужно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0C9DB-8E85-4D08-B54B-08BE605FECEF}"/>
              </a:ext>
            </a:extLst>
          </p:cNvPr>
          <p:cNvSpPr txBox="1"/>
          <p:nvPr/>
        </p:nvSpPr>
        <p:spPr>
          <a:xfrm>
            <a:off x="7735608" y="4694606"/>
            <a:ext cx="38304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Загромождает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Иногда ошибки из-за переноса вычислений с </a:t>
            </a:r>
            <a:r>
              <a:rPr lang="en-US" sz="2200" dirty="0"/>
              <a:t>GPU </a:t>
            </a:r>
            <a:r>
              <a:rPr lang="ru-RU" sz="2200" dirty="0"/>
              <a:t>на </a:t>
            </a:r>
            <a:r>
              <a:rPr lang="en-US" sz="2200" dirty="0"/>
              <a:t>CPU</a:t>
            </a:r>
            <a:endParaRPr lang="ru-RU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нужно следить</a:t>
            </a:r>
          </a:p>
        </p:txBody>
      </p:sp>
    </p:spTree>
    <p:extLst>
      <p:ext uri="{BB962C8B-B14F-4D97-AF65-F5344CB8AC3E}">
        <p14:creationId xmlns:p14="http://schemas.microsoft.com/office/powerpoint/2010/main" val="2180567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F7-E879-4EA1-ACCA-6207C2B6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</a:t>
            </a:r>
            <a:r>
              <a:rPr lang="ru-RU" dirty="0"/>
              <a:t>в </a:t>
            </a:r>
            <a:r>
              <a:rPr lang="en-US" dirty="0"/>
              <a:t>Keras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AC42-FA1A-438E-A132-C035C67FF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071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b="1" dirty="0"/>
              <a:t>С</a:t>
            </a:r>
            <a:r>
              <a:rPr lang="en-US" sz="2200" b="1" dirty="0"/>
              <a:t>allbacks </a:t>
            </a:r>
            <a:r>
              <a:rPr lang="ru-RU" sz="2200" dirty="0"/>
              <a:t>- это набор функций, которые применяются на определенных этапах процедуры обучения</a:t>
            </a:r>
            <a:endParaRPr lang="en-US" sz="2200" dirty="0"/>
          </a:p>
          <a:p>
            <a:r>
              <a:rPr lang="en-US" sz="2200" b="1" dirty="0"/>
              <a:t>EarlyStopping</a:t>
            </a:r>
            <a:r>
              <a:rPr lang="en-US" sz="2200" dirty="0"/>
              <a:t> – </a:t>
            </a:r>
            <a:r>
              <a:rPr lang="ru-RU" sz="2200" dirty="0"/>
              <a:t>ранняя остановка для предотвращения переобучения</a:t>
            </a:r>
            <a:endParaRPr lang="en-US" sz="2200" dirty="0"/>
          </a:p>
          <a:p>
            <a:r>
              <a:rPr lang="en-US" sz="2200" b="1" dirty="0"/>
              <a:t>ModelCheckpoint </a:t>
            </a:r>
            <a:r>
              <a:rPr lang="ru-RU" sz="2200" dirty="0"/>
              <a:t>– сохранение весов модели после каждой </a:t>
            </a:r>
            <a:r>
              <a:rPr lang="en-US" sz="2200" dirty="0"/>
              <a:t>/ N </a:t>
            </a:r>
            <a:r>
              <a:rPr lang="ru-RU" sz="2200" dirty="0"/>
              <a:t>эпох</a:t>
            </a:r>
          </a:p>
          <a:p>
            <a:r>
              <a:rPr lang="en-US" sz="2200" b="1" dirty="0"/>
              <a:t>LearningRateScheduler</a:t>
            </a:r>
            <a:r>
              <a:rPr lang="en-US" sz="2200" dirty="0"/>
              <a:t> – </a:t>
            </a:r>
            <a:r>
              <a:rPr lang="ru-RU" sz="2200" dirty="0"/>
              <a:t>изменение </a:t>
            </a:r>
            <a:r>
              <a:rPr lang="en-US" sz="2200" dirty="0"/>
              <a:t>learning rate </a:t>
            </a:r>
            <a:r>
              <a:rPr lang="ru-RU" sz="2200" dirty="0"/>
              <a:t>по расписанию</a:t>
            </a:r>
            <a:endParaRPr lang="en-US" sz="2200" dirty="0"/>
          </a:p>
          <a:p>
            <a:r>
              <a:rPr lang="en-US" sz="2200" b="1" dirty="0"/>
              <a:t>ReduceLROnPlateau – </a:t>
            </a:r>
            <a:r>
              <a:rPr lang="ru-RU" sz="2200" dirty="0"/>
              <a:t>снижение скорости обучения, когда метрика перестает улучшаться сверх </a:t>
            </a:r>
            <a:r>
              <a:rPr lang="en-US" sz="2200" dirty="0"/>
              <a:t>patience level</a:t>
            </a:r>
            <a:endParaRPr lang="ru-RU" sz="2200" dirty="0"/>
          </a:p>
          <a:p>
            <a:r>
              <a:rPr lang="en-US" sz="2200" b="1" dirty="0"/>
              <a:t>TensorBoard</a:t>
            </a:r>
            <a:r>
              <a:rPr lang="ru-RU" sz="2200" dirty="0"/>
              <a:t> – графический вывод результатов тренировки</a:t>
            </a:r>
          </a:p>
          <a:p>
            <a:r>
              <a:rPr lang="en-US" sz="2200" b="1" dirty="0" err="1"/>
              <a:t>CSVLogger</a:t>
            </a:r>
            <a:r>
              <a:rPr lang="ru-RU" sz="2200" dirty="0"/>
              <a:t> – сохранение результата эпохи в </a:t>
            </a:r>
            <a:r>
              <a:rPr lang="en-US" sz="2200" dirty="0"/>
              <a:t>csv</a:t>
            </a:r>
            <a:endParaRPr lang="ru-RU" sz="2200" dirty="0"/>
          </a:p>
          <a:p>
            <a:r>
              <a:rPr lang="en-US" sz="2200" b="1" dirty="0" err="1"/>
              <a:t>LambdaCallback</a:t>
            </a:r>
            <a:r>
              <a:rPr lang="ru-RU" sz="2200" dirty="0"/>
              <a:t> – кастомизированный </a:t>
            </a:r>
            <a:r>
              <a:rPr lang="ru-RU" sz="2200" dirty="0" err="1"/>
              <a:t>колбэк</a:t>
            </a:r>
            <a:endParaRPr lang="ru-RU" sz="2200" dirty="0"/>
          </a:p>
        </p:txBody>
      </p:sp>
      <p:pic>
        <p:nvPicPr>
          <p:cNvPr id="4" name="Picture 4" descr="Image result for Keras">
            <a:extLst>
              <a:ext uri="{FF2B5EF4-FFF2-40B4-BE49-F238E27FC236}">
                <a16:creationId xmlns:a16="http://schemas.microsoft.com/office/drawing/2014/main" id="{FCC31867-41B7-42EC-93F7-6C701CC3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62" y="230188"/>
            <a:ext cx="1207768" cy="12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6BA19-C11B-417B-8EE6-DE0CECE0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76" y="5658049"/>
            <a:ext cx="8743950" cy="742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936C13-E127-44FE-911F-1E2269CD52AC}"/>
              </a:ext>
            </a:extLst>
          </p:cNvPr>
          <p:cNvSpPr/>
          <p:nvPr/>
        </p:nvSpPr>
        <p:spPr>
          <a:xfrm>
            <a:off x="6315739" y="5658049"/>
            <a:ext cx="2998382" cy="7046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115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088F-0651-4AE9-B94D-B8B70B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2B78-7EAB-4C6E-A0BE-AE6160D6E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8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Хорошего стартового </a:t>
            </a:r>
            <a:r>
              <a:rPr lang="en-US" sz="2200" dirty="0"/>
              <a:t>learning rate</a:t>
            </a:r>
            <a:r>
              <a:rPr lang="ru-RU" sz="2200" dirty="0"/>
              <a:t>, как правило, мало</a:t>
            </a:r>
          </a:p>
          <a:p>
            <a:r>
              <a:rPr lang="ru-RU" sz="2200" dirty="0"/>
              <a:t>Колебания </a:t>
            </a:r>
            <a:r>
              <a:rPr lang="en-US" sz="2200" dirty="0"/>
              <a:t>Loss </a:t>
            </a:r>
            <a:r>
              <a:rPr lang="ru-RU" sz="2200" dirty="0"/>
              <a:t>функции вблизи минимума </a:t>
            </a:r>
            <a:r>
              <a:rPr lang="en-US" sz="2200" dirty="0"/>
              <a:t>vs </a:t>
            </a:r>
            <a:r>
              <a:rPr lang="ru-RU" sz="2200" dirty="0"/>
              <a:t>долгая сходимость и застревание в плохих позициях</a:t>
            </a:r>
          </a:p>
          <a:p>
            <a:r>
              <a:rPr lang="ru-RU" sz="2200" dirty="0"/>
              <a:t>Нужно снижать </a:t>
            </a:r>
            <a:r>
              <a:rPr lang="en-US" sz="2200" dirty="0"/>
              <a:t>learning rate </a:t>
            </a:r>
            <a:r>
              <a:rPr lang="ru-RU" sz="2200" dirty="0"/>
              <a:t>в процессе тренировки</a:t>
            </a:r>
          </a:p>
          <a:p>
            <a:r>
              <a:rPr lang="ru-RU" sz="2200" dirty="0"/>
              <a:t>Экспоненциальное затухание, косинусный отжиг (</a:t>
            </a:r>
            <a:r>
              <a:rPr lang="en-US" sz="2200" dirty="0"/>
              <a:t>Jeremy Howard, CS231n)</a:t>
            </a:r>
            <a:endParaRPr lang="ru-RU" sz="2200" dirty="0"/>
          </a:p>
        </p:txBody>
      </p:sp>
      <p:pic>
        <p:nvPicPr>
          <p:cNvPr id="2050" name="Picture 2" descr="https://cdn-images-1.medium.com/max/800/1*An4tZEyQAYgPAZl396JzWg.png">
            <a:extLst>
              <a:ext uri="{FF2B5EF4-FFF2-40B4-BE49-F238E27FC236}">
                <a16:creationId xmlns:a16="http://schemas.microsoft.com/office/drawing/2014/main" id="{9B0ACB13-4281-4E91-A813-D5FA4686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3874977"/>
            <a:ext cx="7620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79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F7-E879-4EA1-ACCA-6207C2B6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 </a:t>
            </a:r>
            <a:endParaRPr lang="ru-RU" dirty="0"/>
          </a:p>
        </p:txBody>
      </p:sp>
      <p:pic>
        <p:nvPicPr>
          <p:cNvPr id="4" name="Picture 4" descr="Image result for Keras">
            <a:extLst>
              <a:ext uri="{FF2B5EF4-FFF2-40B4-BE49-F238E27FC236}">
                <a16:creationId xmlns:a16="http://schemas.microsoft.com/office/drawing/2014/main" id="{FCC31867-41B7-42EC-93F7-6C701CC3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62" y="230188"/>
            <a:ext cx="1207768" cy="12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9847A-FF7F-4624-9CCF-F27EC467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2" y="1437956"/>
            <a:ext cx="7816251" cy="2307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26D753-6B54-4FC8-9248-318B922B41AF}"/>
              </a:ext>
            </a:extLst>
          </p:cNvPr>
          <p:cNvSpPr/>
          <p:nvPr/>
        </p:nvSpPr>
        <p:spPr>
          <a:xfrm>
            <a:off x="893533" y="3827045"/>
            <a:ext cx="997511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Monitor</a:t>
            </a:r>
            <a:r>
              <a:rPr lang="en-US" sz="2200" dirty="0"/>
              <a:t> - </a:t>
            </a:r>
            <a:r>
              <a:rPr lang="ru-RU" sz="2200" dirty="0"/>
              <a:t>отслеживаемое значение, то есть: </a:t>
            </a:r>
            <a:r>
              <a:rPr lang="ru-RU" sz="2200" dirty="0" err="1"/>
              <a:t>val_loss</a:t>
            </a:r>
            <a:endParaRPr lang="ru-RU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 err="1"/>
              <a:t>min_delta</a:t>
            </a:r>
            <a:r>
              <a:rPr lang="en-US" sz="2200" b="1" dirty="0"/>
              <a:t> </a:t>
            </a:r>
            <a:r>
              <a:rPr lang="en-US" sz="2200" dirty="0"/>
              <a:t>- </a:t>
            </a:r>
            <a:r>
              <a:rPr lang="ru-RU" sz="2200" dirty="0"/>
              <a:t>минимальное изменение контролируемого значения. Например, </a:t>
            </a:r>
            <a:r>
              <a:rPr lang="ru-RU" sz="2200" dirty="0" err="1"/>
              <a:t>min_delta</a:t>
            </a:r>
            <a:r>
              <a:rPr lang="ru-RU" sz="2200" dirty="0"/>
              <a:t> = 1 означает, что процесс обучения будет остановлен, если абсолютное изменение контролируемого значения меньше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Patience</a:t>
            </a:r>
            <a:r>
              <a:rPr lang="en-US" sz="2200" dirty="0"/>
              <a:t> - </a:t>
            </a:r>
            <a:r>
              <a:rPr lang="ru-RU" sz="2200" dirty="0"/>
              <a:t>количество эпох без улучшений, после которых обучение будет остановлено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restore_best_weights</a:t>
            </a:r>
            <a:r>
              <a:rPr lang="en-US" sz="2200" b="1" dirty="0"/>
              <a:t> </a:t>
            </a:r>
            <a:r>
              <a:rPr lang="en-US" sz="2200" dirty="0"/>
              <a:t>- </a:t>
            </a:r>
            <a:r>
              <a:rPr lang="ru-RU" sz="2200" dirty="0"/>
              <a:t> установите этот показатель в </a:t>
            </a:r>
            <a:r>
              <a:rPr lang="ru-RU" sz="2200" dirty="0" err="1"/>
              <a:t>True</a:t>
            </a:r>
            <a:r>
              <a:rPr lang="ru-RU" sz="2200" dirty="0"/>
              <a:t>, если вы хотите сохранить лучшие веса после остановки</a:t>
            </a:r>
          </a:p>
        </p:txBody>
      </p:sp>
    </p:spTree>
    <p:extLst>
      <p:ext uri="{BB962C8B-B14F-4D97-AF65-F5344CB8AC3E}">
        <p14:creationId xmlns:p14="http://schemas.microsoft.com/office/powerpoint/2010/main" val="738412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F7-E879-4EA1-ACCA-6207C2B6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ModelCheckpoint </a:t>
            </a:r>
            <a:endParaRPr lang="ru-RU" dirty="0"/>
          </a:p>
        </p:txBody>
      </p:sp>
      <p:pic>
        <p:nvPicPr>
          <p:cNvPr id="4" name="Picture 4" descr="Image result for Keras">
            <a:extLst>
              <a:ext uri="{FF2B5EF4-FFF2-40B4-BE49-F238E27FC236}">
                <a16:creationId xmlns:a16="http://schemas.microsoft.com/office/drawing/2014/main" id="{FCC31867-41B7-42EC-93F7-6C701CC3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62" y="230188"/>
            <a:ext cx="1207768" cy="12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E367EB-9652-4AB0-ABA7-37D59EC1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2384"/>
            <a:ext cx="7981950" cy="2533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F1074D-D5C0-4E12-8D4D-33EF26F1CB7C}"/>
              </a:ext>
            </a:extLst>
          </p:cNvPr>
          <p:cNvSpPr/>
          <p:nvPr/>
        </p:nvSpPr>
        <p:spPr>
          <a:xfrm>
            <a:off x="731874" y="4220437"/>
            <a:ext cx="953288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F</a:t>
            </a:r>
            <a:r>
              <a:rPr lang="ru-RU" sz="2200" b="1" dirty="0"/>
              <a:t>ilepath</a:t>
            </a:r>
            <a:r>
              <a:rPr lang="en-US" sz="2200" b="1" dirty="0"/>
              <a:t> </a:t>
            </a:r>
            <a:r>
              <a:rPr lang="en-US" sz="2200" dirty="0"/>
              <a:t>- </a:t>
            </a:r>
            <a:r>
              <a:rPr lang="ru-RU" sz="2200" dirty="0"/>
              <a:t> путь к файлу, в котором вы хотите сохранить модель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Monitor</a:t>
            </a:r>
            <a:r>
              <a:rPr lang="en-US" sz="2200" dirty="0"/>
              <a:t> -</a:t>
            </a:r>
            <a:r>
              <a:rPr lang="ru-RU" sz="2200" dirty="0"/>
              <a:t> контролируемое значение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</a:t>
            </a:r>
            <a:r>
              <a:rPr lang="ru-RU" sz="2200" b="1" dirty="0"/>
              <a:t>ave_best_only</a:t>
            </a:r>
            <a:r>
              <a:rPr lang="en-US" sz="2200" b="1" dirty="0"/>
              <a:t> </a:t>
            </a:r>
            <a:r>
              <a:rPr lang="en-US" sz="2200" dirty="0"/>
              <a:t>- </a:t>
            </a:r>
            <a:r>
              <a:rPr lang="ru-RU" sz="2200" dirty="0"/>
              <a:t> установите значение </a:t>
            </a:r>
            <a:r>
              <a:rPr lang="ru-RU" sz="2200" dirty="0" err="1"/>
              <a:t>True</a:t>
            </a:r>
            <a:r>
              <a:rPr lang="ru-RU" sz="2200" dirty="0"/>
              <a:t>, если вы не хотите перезаписывать последнюю лучшую модель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Mode </a:t>
            </a:r>
            <a:r>
              <a:rPr lang="en-US" sz="2200" dirty="0"/>
              <a:t>- </a:t>
            </a:r>
            <a:r>
              <a:rPr lang="ru-RU" sz="2200" dirty="0"/>
              <a:t>авто, мин или макс. Например, вы устанавливаете </a:t>
            </a:r>
            <a:r>
              <a:rPr lang="ru-RU" sz="2200" dirty="0" err="1"/>
              <a:t>mode</a:t>
            </a:r>
            <a:r>
              <a:rPr lang="ru-RU" sz="2200" dirty="0"/>
              <a:t> = ’</a:t>
            </a:r>
            <a:r>
              <a:rPr lang="ru-RU" sz="2200" dirty="0" err="1"/>
              <a:t>min</a:t>
            </a:r>
            <a:r>
              <a:rPr lang="ru-RU" sz="2200" dirty="0"/>
              <a:t>’, если отслеживаемое значение равно </a:t>
            </a:r>
            <a:r>
              <a:rPr lang="ru-RU" sz="2200" dirty="0" err="1"/>
              <a:t>val_loss</a:t>
            </a:r>
            <a:r>
              <a:rPr lang="ru-RU" sz="2200" dirty="0"/>
              <a:t>, и вы хотите минимизировать его.</a:t>
            </a:r>
          </a:p>
        </p:txBody>
      </p:sp>
    </p:spTree>
    <p:extLst>
      <p:ext uri="{BB962C8B-B14F-4D97-AF65-F5344CB8AC3E}">
        <p14:creationId xmlns:p14="http://schemas.microsoft.com/office/powerpoint/2010/main" val="119148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F7-E879-4EA1-ACCA-6207C2B6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LearningRateScheduler </a:t>
            </a:r>
            <a:endParaRPr lang="ru-RU" dirty="0"/>
          </a:p>
        </p:txBody>
      </p:sp>
      <p:pic>
        <p:nvPicPr>
          <p:cNvPr id="4" name="Picture 4" descr="Image result for Keras">
            <a:extLst>
              <a:ext uri="{FF2B5EF4-FFF2-40B4-BE49-F238E27FC236}">
                <a16:creationId xmlns:a16="http://schemas.microsoft.com/office/drawing/2014/main" id="{FCC31867-41B7-42EC-93F7-6C701CC3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62" y="230188"/>
            <a:ext cx="1207768" cy="12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3F87D-11C5-4900-9BBF-4817DA1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2384"/>
            <a:ext cx="9153525" cy="1781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060CA9-C0D6-4C15-8A8A-AF8FCB03754D}"/>
              </a:ext>
            </a:extLst>
          </p:cNvPr>
          <p:cNvSpPr/>
          <p:nvPr/>
        </p:nvSpPr>
        <p:spPr>
          <a:xfrm>
            <a:off x="838200" y="3429000"/>
            <a:ext cx="994321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LearningRateScheduler</a:t>
            </a:r>
            <a:r>
              <a:rPr lang="en-US" sz="2200" dirty="0"/>
              <a:t>  - </a:t>
            </a:r>
            <a:r>
              <a:rPr lang="ru-RU" sz="2200" dirty="0"/>
              <a:t>регулирует скорость обучения с течением времени, используя расписание</a:t>
            </a:r>
            <a:r>
              <a:rPr lang="en-US" sz="2200" dirty="0"/>
              <a:t> schedule</a:t>
            </a:r>
            <a:r>
              <a:rPr lang="ru-RU" sz="2200" dirty="0"/>
              <a:t>, которое вы уже написали заранее</a:t>
            </a:r>
            <a:r>
              <a:rPr lang="en-US" sz="2200" dirty="0"/>
              <a:t> </a:t>
            </a:r>
            <a:r>
              <a:rPr lang="ru-RU" sz="2200" dirty="0"/>
              <a:t>в виде функции. Эта функция возвращает скорость обучения в зависимости от индекса эпохи</a:t>
            </a:r>
          </a:p>
        </p:txBody>
      </p:sp>
    </p:spTree>
    <p:extLst>
      <p:ext uri="{BB962C8B-B14F-4D97-AF65-F5344CB8AC3E}">
        <p14:creationId xmlns:p14="http://schemas.microsoft.com/office/powerpoint/2010/main" val="3492724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F7-E879-4EA1-ACCA-6207C2B6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TensorBoard</a:t>
            </a:r>
            <a:endParaRPr lang="ru-RU" dirty="0"/>
          </a:p>
        </p:txBody>
      </p:sp>
      <p:pic>
        <p:nvPicPr>
          <p:cNvPr id="4" name="Picture 4" descr="Image result for Keras">
            <a:extLst>
              <a:ext uri="{FF2B5EF4-FFF2-40B4-BE49-F238E27FC236}">
                <a16:creationId xmlns:a16="http://schemas.microsoft.com/office/drawing/2014/main" id="{FCC31867-41B7-42EC-93F7-6C701CC3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62" y="230188"/>
            <a:ext cx="1207768" cy="12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iro.medium.com/max/1119/1*4rXfj5f6hvA9vSAQDpIXbQ.png">
            <a:extLst>
              <a:ext uri="{FF2B5EF4-FFF2-40B4-BE49-F238E27FC236}">
                <a16:creationId xmlns:a16="http://schemas.microsoft.com/office/drawing/2014/main" id="{36CDBA64-68BF-4A93-B5AE-878623E71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967" y="1559793"/>
            <a:ext cx="6011169" cy="487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E7B6BE-1719-419C-9E2B-A6E1F964B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64" y="1559793"/>
            <a:ext cx="5417744" cy="2397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B1BCFC-FDB3-4AC7-9CA5-0E9BACDAC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98" y="4883868"/>
            <a:ext cx="4543425" cy="828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4D6F0-27F8-4F0D-8C95-B880EA287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98" y="4163961"/>
            <a:ext cx="5421910" cy="5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5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3B55-640D-4F89-A301-5B55B1A7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pic>
        <p:nvPicPr>
          <p:cNvPr id="3074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5CFE7CF2-4BF4-47F3-8FF8-1CE89EB3BA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172" y="3120880"/>
            <a:ext cx="4714348" cy="282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F7B90C-CBE6-461D-97DB-C76A916F685E}"/>
              </a:ext>
            </a:extLst>
          </p:cNvPr>
          <p:cNvSpPr/>
          <p:nvPr/>
        </p:nvSpPr>
        <p:spPr>
          <a:xfrm>
            <a:off x="689345" y="1496383"/>
            <a:ext cx="10262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Обоснование состоит в том, что увеличение скорости обучения заставит модель перейти в другую часть весового пространства</a:t>
            </a:r>
          </a:p>
        </p:txBody>
      </p:sp>
      <p:pic>
        <p:nvPicPr>
          <p:cNvPr id="3076" name="Picture 4" descr="https://cdn-images-1.medium.com/max/800/1*OL2g-qtD5OwcgtRNGby2sg.png">
            <a:extLst>
              <a:ext uri="{FF2B5EF4-FFF2-40B4-BE49-F238E27FC236}">
                <a16:creationId xmlns:a16="http://schemas.microsoft.com/office/drawing/2014/main" id="{BB11CB95-E5CF-489B-A822-B91B40F0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406" y="1991482"/>
            <a:ext cx="3147849" cy="45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F4B1AA-B044-47BC-AE9E-E48EA75E45FF}"/>
              </a:ext>
            </a:extLst>
          </p:cNvPr>
          <p:cNvSpPr/>
          <p:nvPr/>
        </p:nvSpPr>
        <p:spPr>
          <a:xfrm>
            <a:off x="10742869" y="5142540"/>
            <a:ext cx="946298" cy="1350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8" name="Picture 6" descr="Image result for cyclic learning rate">
            <a:extLst>
              <a:ext uri="{FF2B5EF4-FFF2-40B4-BE49-F238E27FC236}">
                <a16:creationId xmlns:a16="http://schemas.microsoft.com/office/drawing/2014/main" id="{CF65BF28-E44F-4095-9192-D914AF14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7" y="3177871"/>
            <a:ext cx="35528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56DB7-E6C1-4E68-A4B5-95739F026F8C}"/>
              </a:ext>
            </a:extLst>
          </p:cNvPr>
          <p:cNvSpPr txBox="1"/>
          <p:nvPr/>
        </p:nvSpPr>
        <p:spPr>
          <a:xfrm>
            <a:off x="3360189" y="28262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61CF-718F-47A6-9CA4-8094EB88AE6A}"/>
              </a:ext>
            </a:extLst>
          </p:cNvPr>
          <p:cNvSpPr txBox="1"/>
          <p:nvPr/>
        </p:nvSpPr>
        <p:spPr>
          <a:xfrm>
            <a:off x="7663543" y="284669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F8015-7245-469E-A46A-47F27EFC3C23}"/>
              </a:ext>
            </a:extLst>
          </p:cNvPr>
          <p:cNvSpPr txBox="1"/>
          <p:nvPr/>
        </p:nvSpPr>
        <p:spPr>
          <a:xfrm>
            <a:off x="5935518" y="5949489"/>
            <a:ext cx="2417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Min, Max LR ?</a:t>
            </a:r>
          </a:p>
          <a:p>
            <a:r>
              <a:rPr lang="ru-RU" dirty="0"/>
              <a:t>По метрике – 13 слайд</a:t>
            </a:r>
          </a:p>
          <a:p>
            <a:r>
              <a:rPr lang="ru-RU" dirty="0"/>
              <a:t>Задание настроить </a:t>
            </a:r>
          </a:p>
        </p:txBody>
      </p:sp>
    </p:spTree>
    <p:extLst>
      <p:ext uri="{BB962C8B-B14F-4D97-AF65-F5344CB8AC3E}">
        <p14:creationId xmlns:p14="http://schemas.microsoft.com/office/powerpoint/2010/main" val="325902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76473-98D3-4B7E-9EA6-E8483CB15451}"/>
              </a:ext>
            </a:extLst>
          </p:cNvPr>
          <p:cNvSpPr/>
          <p:nvPr/>
        </p:nvSpPr>
        <p:spPr>
          <a:xfrm>
            <a:off x="955159" y="1613973"/>
            <a:ext cx="98705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Другими словами, это </a:t>
            </a:r>
            <a:r>
              <a:rPr lang="en-US" sz="2200" b="1" dirty="0"/>
              <a:t>cyclic learning rate </a:t>
            </a:r>
            <a:r>
              <a:rPr lang="ru-RU" sz="2200" dirty="0"/>
              <a:t>заставит находить другой локальный минимум, если текущий минимум не является устойчивым, что повышает обобщающую способность алгоритма</a:t>
            </a:r>
          </a:p>
        </p:txBody>
      </p:sp>
      <p:pic>
        <p:nvPicPr>
          <p:cNvPr id="4098" name="Picture 2" descr="https://cdn-images-1.medium.com/max/800/1*qSGuuniIg_uuyzoP0x0d0A.png">
            <a:extLst>
              <a:ext uri="{FF2B5EF4-FFF2-40B4-BE49-F238E27FC236}">
                <a16:creationId xmlns:a16="http://schemas.microsoft.com/office/drawing/2014/main" id="{ACA66B2B-3B5D-4E80-9B8D-078ED214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59" y="2904367"/>
            <a:ext cx="7620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2067E-D10F-4A1C-894B-8A16C06F43EB}"/>
              </a:ext>
            </a:extLst>
          </p:cNvPr>
          <p:cNvSpPr txBox="1"/>
          <p:nvPr/>
        </p:nvSpPr>
        <p:spPr>
          <a:xfrm>
            <a:off x="2350485" y="6330399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Фиксированная скорость обучения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7C690-5537-43AF-98A7-DB561D94008E}"/>
              </a:ext>
            </a:extLst>
          </p:cNvPr>
          <p:cNvSpPr txBox="1"/>
          <p:nvPr/>
        </p:nvSpPr>
        <p:spPr>
          <a:xfrm>
            <a:off x="6782834" y="6345058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</a:t>
            </a:r>
            <a:r>
              <a:rPr lang="en-US" dirty="0"/>
              <a:t>yclic learning rate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CDCB5-BFD9-433D-929B-09B3106D593C}"/>
              </a:ext>
            </a:extLst>
          </p:cNvPr>
          <p:cNvCxnSpPr>
            <a:cxnSpLocks/>
          </p:cNvCxnSpPr>
          <p:nvPr/>
        </p:nvCxnSpPr>
        <p:spPr>
          <a:xfrm flipH="1">
            <a:off x="7985051" y="3976577"/>
            <a:ext cx="1020726" cy="96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84E7ED-95E6-4DB4-B682-F031734EC556}"/>
              </a:ext>
            </a:extLst>
          </p:cNvPr>
          <p:cNvSpPr txBox="1"/>
          <p:nvPr/>
        </p:nvSpPr>
        <p:spPr>
          <a:xfrm>
            <a:off x="9122734" y="3096629"/>
            <a:ext cx="2690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Жертвуем увеличением </a:t>
            </a:r>
            <a:r>
              <a:rPr lang="en-US" dirty="0"/>
              <a:t>Loss </a:t>
            </a:r>
            <a:r>
              <a:rPr lang="ru-RU" dirty="0"/>
              <a:t>в краткосрочной перспективе,</a:t>
            </a:r>
          </a:p>
          <a:p>
            <a:r>
              <a:rPr lang="ru-RU" dirty="0"/>
              <a:t>чтобы найти лучший минимум</a:t>
            </a:r>
          </a:p>
        </p:txBody>
      </p:sp>
    </p:spTree>
    <p:extLst>
      <p:ext uri="{BB962C8B-B14F-4D97-AF65-F5344CB8AC3E}">
        <p14:creationId xmlns:p14="http://schemas.microsoft.com/office/powerpoint/2010/main" val="12886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9FF5-1468-4A20-9A3B-3E751C56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size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7B98B-E954-4AF5-A58F-4CC94CD51762}"/>
              </a:ext>
            </a:extLst>
          </p:cNvPr>
          <p:cNvSpPr/>
          <p:nvPr/>
        </p:nvSpPr>
        <p:spPr>
          <a:xfrm>
            <a:off x="923261" y="1165274"/>
            <a:ext cx="59347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Число примеров из набора обучающих данных, использованного при оценке </a:t>
            </a:r>
            <a:r>
              <a:rPr lang="ru-RU" dirty="0">
                <a:highlight>
                  <a:srgbClr val="00FFFF"/>
                </a:highlight>
              </a:rPr>
              <a:t>градиента функции потерь </a:t>
            </a:r>
            <a:r>
              <a:rPr lang="ru-RU" dirty="0"/>
              <a:t>называется размером бэтча и является важным гиперпараметром, который влияет на динамику алгоритма обучения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Градиентный спуск </a:t>
            </a:r>
            <a:endParaRPr lang="en-US" dirty="0"/>
          </a:p>
          <a:p>
            <a:r>
              <a:rPr lang="en-US" dirty="0"/>
              <a:t>      </a:t>
            </a:r>
            <a:r>
              <a:rPr lang="ru-RU" dirty="0"/>
              <a:t>(</a:t>
            </a:r>
            <a:r>
              <a:rPr lang="en-US" dirty="0" err="1"/>
              <a:t>batch_size</a:t>
            </a:r>
            <a:r>
              <a:rPr lang="en-US" dirty="0"/>
              <a:t> = </a:t>
            </a:r>
            <a:r>
              <a:rPr lang="en-US" dirty="0" err="1"/>
              <a:t>train_size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Стохастический </a:t>
            </a:r>
            <a:r>
              <a:rPr lang="ru-RU" dirty="0" err="1"/>
              <a:t>градиентый</a:t>
            </a:r>
            <a:r>
              <a:rPr lang="ru-RU" dirty="0"/>
              <a:t> спуск (</a:t>
            </a:r>
            <a:r>
              <a:rPr lang="en-US" dirty="0" err="1"/>
              <a:t>batch_size</a:t>
            </a:r>
            <a:r>
              <a:rPr lang="en-US" dirty="0"/>
              <a:t> =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Мини-бэтч градиентный спуск </a:t>
            </a:r>
            <a:endParaRPr lang="en-US" dirty="0"/>
          </a:p>
          <a:p>
            <a:r>
              <a:rPr lang="en-US" dirty="0"/>
              <a:t>      </a:t>
            </a:r>
            <a:r>
              <a:rPr lang="ru-RU" dirty="0"/>
              <a:t>(</a:t>
            </a:r>
            <a:r>
              <a:rPr lang="en-US" dirty="0" err="1"/>
              <a:t>batch_size</a:t>
            </a:r>
            <a:r>
              <a:rPr lang="en-US" dirty="0"/>
              <a:t> = N &lt;&lt; </a:t>
            </a:r>
            <a:r>
              <a:rPr lang="en-US" dirty="0" err="1"/>
              <a:t>train_size</a:t>
            </a:r>
            <a:r>
              <a:rPr lang="en-US" dirty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Графики показывают, что </a:t>
            </a:r>
            <a:r>
              <a:rPr lang="ru-RU" dirty="0">
                <a:highlight>
                  <a:srgbClr val="00FFFF"/>
                </a:highlight>
              </a:rPr>
              <a:t>небольшой </a:t>
            </a:r>
            <a:r>
              <a:rPr lang="en-US" dirty="0">
                <a:highlight>
                  <a:srgbClr val="00FFFF"/>
                </a:highlight>
              </a:rPr>
              <a:t>batch</a:t>
            </a:r>
            <a:r>
              <a:rPr lang="ru-RU" dirty="0"/>
              <a:t>, как правило, приводит к быстрому обучению, но нестабильному процессу обучения с более высокой дисперсией точности классификации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highlight>
                  <a:srgbClr val="00FFFF"/>
                </a:highlight>
              </a:rPr>
              <a:t>Большие размеры </a:t>
            </a:r>
            <a:r>
              <a:rPr lang="en-US" dirty="0">
                <a:highlight>
                  <a:srgbClr val="00FFFF"/>
                </a:highlight>
              </a:rPr>
              <a:t>batch</a:t>
            </a:r>
            <a:r>
              <a:rPr lang="ru-RU" dirty="0"/>
              <a:t> замедляют процесс обучения, но последние этапы приводят к сходимости к более стабильной модели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2A2D94-FECE-4809-9113-31CF9B05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339" y="1594884"/>
            <a:ext cx="5170661" cy="38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5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A89E-DC8F-429D-8B22-27ECFD31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оптимизации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D482-C86F-4C9E-A8B5-C3B224D8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302"/>
            <a:ext cx="10515600" cy="4351338"/>
          </a:xfrm>
        </p:spPr>
        <p:txBody>
          <a:bodyPr/>
          <a:lstStyle/>
          <a:p>
            <a:r>
              <a:rPr lang="ru-RU" dirty="0"/>
              <a:t>Чем плох обычный градиентный спуск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86E173E-770F-4AF4-A765-45251626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7117" y="2056965"/>
            <a:ext cx="2971246" cy="41459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13777F-813B-40D4-B449-7A2C6AEC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117" y="2594417"/>
            <a:ext cx="5330192" cy="4568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56766D-9FF1-4AFB-89BA-F663D4A10DCE}"/>
              </a:ext>
            </a:extLst>
          </p:cNvPr>
          <p:cNvSpPr/>
          <p:nvPr/>
        </p:nvSpPr>
        <p:spPr>
          <a:xfrm>
            <a:off x="539601" y="4105120"/>
            <a:ext cx="108788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Застревание в </a:t>
            </a:r>
            <a:r>
              <a:rPr lang="ru-RU" b="1" dirty="0"/>
              <a:t>локальных минимумах или седловых точках</a:t>
            </a:r>
            <a:r>
              <a:rPr lang="ru-RU" dirty="0"/>
              <a:t>, коих для функции от</a:t>
            </a:r>
            <a:r>
              <a:rPr lang="en-US" dirty="0"/>
              <a:t> 10^6 </a:t>
            </a:r>
            <a:r>
              <a:rPr lang="ru-RU" dirty="0"/>
              <a:t>переменных может быть очень много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Сложный ландшафт целевой функции: плато чередуются с регионами сильной нелинейности. Производная на </a:t>
            </a:r>
            <a:r>
              <a:rPr lang="ru-RU" b="1" dirty="0">
                <a:solidFill>
                  <a:srgbClr val="222222"/>
                </a:solidFill>
              </a:rPr>
              <a:t>плато практически равна нулю</a:t>
            </a:r>
            <a:r>
              <a:rPr lang="ru-RU" dirty="0">
                <a:solidFill>
                  <a:srgbClr val="222222"/>
                </a:solidFill>
              </a:rPr>
              <a:t>, а внезапный обрыв, наоборот, может отправить нас слишком далеко.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rgbClr val="22222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Слишком маленькая скорость обучения заставляет алгоритм сходиться очень долго и застревать в локальных минимумах, слишком большая — «пролетать» узкие глобальные минимумы или вовсе расходиться</a:t>
            </a:r>
            <a:endParaRPr lang="ru-RU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C034D1-F0A6-433E-A246-C02AC73296B6}"/>
              </a:ext>
            </a:extLst>
          </p:cNvPr>
          <p:cNvSpPr/>
          <p:nvPr/>
        </p:nvSpPr>
        <p:spPr>
          <a:xfrm>
            <a:off x="8335926" y="2097315"/>
            <a:ext cx="1689982" cy="132556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5690B-FAAE-4019-B476-38AB920F8B4A}"/>
              </a:ext>
            </a:extLst>
          </p:cNvPr>
          <p:cNvSpPr txBox="1"/>
          <p:nvPr/>
        </p:nvSpPr>
        <p:spPr>
          <a:xfrm>
            <a:off x="539601" y="3318266"/>
            <a:ext cx="918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Раскрутить градиент для глубокой сети – это очень-очень трудно!</a:t>
            </a:r>
          </a:p>
          <a:p>
            <a:r>
              <a:rPr lang="ru-RU" dirty="0">
                <a:solidFill>
                  <a:srgbClr val="FF0000"/>
                </a:solidFill>
              </a:rPr>
              <a:t>Слишком много параметров! Для методов второго порядка нужно считать Гессиан – о ужас!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0099E7-648E-46CA-A912-2A7D5936C0FA}"/>
              </a:ext>
            </a:extLst>
          </p:cNvPr>
          <p:cNvCxnSpPr>
            <a:cxnSpLocks/>
          </p:cNvCxnSpPr>
          <p:nvPr/>
        </p:nvCxnSpPr>
        <p:spPr>
          <a:xfrm flipV="1">
            <a:off x="7380768" y="3318266"/>
            <a:ext cx="1050851" cy="252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0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GD plateau">
            <a:extLst>
              <a:ext uri="{FF2B5EF4-FFF2-40B4-BE49-F238E27FC236}">
                <a16:creationId xmlns:a16="http://schemas.microsoft.com/office/drawing/2014/main" id="{2668F453-CB21-42AB-A2CE-A4D5926EF7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9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C5E-AC49-40A0-A418-697DB387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</a:t>
            </a:r>
            <a:r>
              <a:rPr lang="ru-RU" dirty="0"/>
              <a:t>с моментумом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74370-4F16-4D5A-BC8A-57A65D7D3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955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«Если мы некоторое время движемся в выделенном направлении, то, вероятно, нам следует туда двигаться некоторое время и в будущем»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FCA96-9E09-4732-8A47-4BFAAE5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033" y="2519917"/>
            <a:ext cx="4358047" cy="181816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2CB5537-71E0-4977-9BA6-728D2AE01F7B}"/>
              </a:ext>
            </a:extLst>
          </p:cNvPr>
          <p:cNvSpPr/>
          <p:nvPr/>
        </p:nvSpPr>
        <p:spPr>
          <a:xfrm>
            <a:off x="4880345" y="2519917"/>
            <a:ext cx="1158949" cy="8506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568A-1A25-4050-8CC3-32725996A448}"/>
              </a:ext>
            </a:extLst>
          </p:cNvPr>
          <p:cNvSpPr txBox="1"/>
          <p:nvPr/>
        </p:nvSpPr>
        <p:spPr>
          <a:xfrm>
            <a:off x="1761059" y="4089623"/>
            <a:ext cx="2915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Накопленный импульс</a:t>
            </a:r>
            <a:endParaRPr lang="en-US" sz="2200" dirty="0"/>
          </a:p>
          <a:p>
            <a:r>
              <a:rPr lang="en-US" sz="2200" dirty="0"/>
              <a:t>gamma ~ 0.9 </a:t>
            </a:r>
            <a:r>
              <a:rPr lang="ru-RU" sz="2200" dirty="0"/>
              <a:t>обычно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2C4CAB-4C92-4171-A41D-84B2A4030B2E}"/>
              </a:ext>
            </a:extLst>
          </p:cNvPr>
          <p:cNvCxnSpPr>
            <a:stCxn id="6" idx="0"/>
          </p:cNvCxnSpPr>
          <p:nvPr/>
        </p:nvCxnSpPr>
        <p:spPr>
          <a:xfrm flipV="1">
            <a:off x="3219022" y="3296095"/>
            <a:ext cx="1661323" cy="793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utoShape 13" descr="\inline t">
            <a:extLst>
              <a:ext uri="{FF2B5EF4-FFF2-40B4-BE49-F238E27FC236}">
                <a16:creationId xmlns:a16="http://schemas.microsoft.com/office/drawing/2014/main" id="{AEDB58F9-D233-452A-824E-7DDB851215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773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AutoShape 14" descr="\inline \nabla_\theta J( \theta)">
            <a:extLst>
              <a:ext uri="{FF2B5EF4-FFF2-40B4-BE49-F238E27FC236}">
                <a16:creationId xmlns:a16="http://schemas.microsoft.com/office/drawing/2014/main" id="{8CA57F8C-FF0E-4A64-928F-2C70A2AE7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07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CB191-6551-453F-94A4-D22FDCE3A236}"/>
              </a:ext>
            </a:extLst>
          </p:cNvPr>
          <p:cNvSpPr/>
          <p:nvPr/>
        </p:nvSpPr>
        <p:spPr>
          <a:xfrm>
            <a:off x="879390" y="5013848"/>
            <a:ext cx="97854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rgbClr val="222222"/>
                </a:solidFill>
              </a:rPr>
              <a:t>Представьте как шарик катится по холмистой поверхности. Если в момент </a:t>
            </a:r>
            <a:r>
              <a:rPr lang="en-US" altLang="ru-RU" sz="2200" dirty="0">
                <a:solidFill>
                  <a:srgbClr val="222222"/>
                </a:solidFill>
              </a:rPr>
              <a:t>t</a:t>
            </a:r>
            <a:r>
              <a:rPr lang="ru-RU" altLang="ru-RU" sz="2200" dirty="0">
                <a:solidFill>
                  <a:srgbClr val="222222"/>
                </a:solidFill>
              </a:rPr>
              <a:t> под шариком был ненулевой уклон </a:t>
            </a:r>
            <a:r>
              <a:rPr lang="en-US" altLang="ru-RU" sz="2200" dirty="0">
                <a:solidFill>
                  <a:srgbClr val="222222"/>
                </a:solidFill>
              </a:rPr>
              <a:t>grad J, </a:t>
            </a:r>
            <a:r>
              <a:rPr lang="ru-RU" altLang="ru-RU" sz="2200" dirty="0">
                <a:solidFill>
                  <a:srgbClr val="222222"/>
                </a:solidFill>
              </a:rPr>
              <a:t>а затем он попал на плато, то он все равно продолжит катиться по этому плато. </a:t>
            </a:r>
            <a:endParaRPr lang="ru-RU" altLang="ru-RU" sz="2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65811A-D14B-4974-AC76-4B2C470A52C9}"/>
              </a:ext>
            </a:extLst>
          </p:cNvPr>
          <p:cNvSpPr txBox="1"/>
          <p:nvPr/>
        </p:nvSpPr>
        <p:spPr>
          <a:xfrm>
            <a:off x="7919400" y="3483498"/>
            <a:ext cx="1615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(1 – gamma)</a:t>
            </a:r>
            <a:endParaRPr lang="ru-RU" sz="2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ED24DD-2119-4519-86DC-0E10AA4554F6}"/>
              </a:ext>
            </a:extLst>
          </p:cNvPr>
          <p:cNvCxnSpPr>
            <a:cxnSpLocks/>
          </p:cNvCxnSpPr>
          <p:nvPr/>
        </p:nvCxnSpPr>
        <p:spPr>
          <a:xfrm flipH="1" flipV="1">
            <a:off x="6460704" y="3153534"/>
            <a:ext cx="1458696" cy="539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52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1278</Words>
  <Application>Microsoft Office PowerPoint</Application>
  <PresentationFormat>Widescreen</PresentationFormat>
  <Paragraphs>150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Office Theme</vt:lpstr>
      <vt:lpstr>Understanding Deep Learning</vt:lpstr>
      <vt:lpstr>PowerPoint Presentation</vt:lpstr>
      <vt:lpstr>Learning rate annealing</vt:lpstr>
      <vt:lpstr>Cyclic learning rate</vt:lpstr>
      <vt:lpstr>Cyclic learning rate</vt:lpstr>
      <vt:lpstr>Batch size</vt:lpstr>
      <vt:lpstr>Метод оптимизации</vt:lpstr>
      <vt:lpstr>PowerPoint Presentation</vt:lpstr>
      <vt:lpstr>SGD с моментумом</vt:lpstr>
      <vt:lpstr>SGD c моментумом Модификация Нестерова</vt:lpstr>
      <vt:lpstr>PowerPoint Presentation</vt:lpstr>
      <vt:lpstr>PowerPoint Presentation</vt:lpstr>
      <vt:lpstr>PowerPoint Presentation</vt:lpstr>
      <vt:lpstr>Adaptive gradient (Adagrad)</vt:lpstr>
      <vt:lpstr>RMSProp</vt:lpstr>
      <vt:lpstr>ADAM</vt:lpstr>
      <vt:lpstr>PowerPoint Presentation</vt:lpstr>
      <vt:lpstr>PowerPoint Presentation</vt:lpstr>
      <vt:lpstr>PowerPoint Presentation</vt:lpstr>
      <vt:lpstr>Сравнение Keras и Pytorch</vt:lpstr>
      <vt:lpstr>Сравнение Keras и Pytorch</vt:lpstr>
      <vt:lpstr>Neural Network в Numpy</vt:lpstr>
      <vt:lpstr>Pytorch</vt:lpstr>
      <vt:lpstr>Дифференцирование графа (1)</vt:lpstr>
      <vt:lpstr>Дифференцирование графа (2)</vt:lpstr>
      <vt:lpstr>Сравнение Keras vs Pytorch</vt:lpstr>
      <vt:lpstr>Сравнение Keras vs Pytorch</vt:lpstr>
      <vt:lpstr>Сравнение Keras vs Pytorch</vt:lpstr>
      <vt:lpstr>Callbacks в Keras</vt:lpstr>
      <vt:lpstr>Early stopping </vt:lpstr>
      <vt:lpstr>ModelCheckpoint </vt:lpstr>
      <vt:lpstr>LearningRateScheduler </vt:lpstr>
      <vt:lpstr>TensorBoard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Abdurakipov, Sergey</dc:creator>
  <cp:lastModifiedBy>Abdurakipov, Sergey</cp:lastModifiedBy>
  <cp:revision>29</cp:revision>
  <dcterms:created xsi:type="dcterms:W3CDTF">2020-02-07T09:18:11Z</dcterms:created>
  <dcterms:modified xsi:type="dcterms:W3CDTF">2020-02-07T12:17:41Z</dcterms:modified>
</cp:coreProperties>
</file>